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12192000" cy="685628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10199" y="435430"/>
            <a:ext cx="6270171" cy="3918856"/>
          </a:xfrm>
        </p:spPr>
        <p:txBody>
          <a:bodyPr anchor="ctr">
            <a:normAutofit/>
          </a:bodyPr>
          <a:lstStyle>
            <a:lvl1pPr algn="ctr">
              <a:defRPr sz="5400" b="1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410199" y="4572000"/>
            <a:ext cx="6270171" cy="1648682"/>
          </a:xfrm>
        </p:spPr>
        <p:txBody>
          <a:bodyPr anchor="ctr"/>
          <a:lstStyle>
            <a:lvl1pPr marL="0" indent="0" algn="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2239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64784-4891-4514-B835-4A68E0F1CB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8391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6943" y="1415143"/>
            <a:ext cx="11114313" cy="3483428"/>
          </a:xfrm>
        </p:spPr>
        <p:txBody>
          <a:bodyPr anchor="ctr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76943" y="5050971"/>
            <a:ext cx="11114313" cy="1038679"/>
          </a:xfrm>
        </p:spPr>
        <p:txBody>
          <a:bodyPr anchor="ctr"/>
          <a:lstStyle>
            <a:lvl1pPr marL="0" indent="0" algn="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/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64784-4891-4514-B835-4A68E0F1CB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7607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0313" y="261256"/>
            <a:ext cx="9720943" cy="103414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1629" y="1474787"/>
            <a:ext cx="5508171" cy="47021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474787"/>
            <a:ext cx="5519056" cy="47021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64784-4891-4514-B835-4A68E0F1CB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1981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64784-4891-4514-B835-4A68E0F1CB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4612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64784-4891-4514-B835-4A68E0F1CB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7700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1" y="250372"/>
            <a:ext cx="9710056" cy="104593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5300" y="1534886"/>
            <a:ext cx="6172200" cy="466997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79771" y="1534886"/>
            <a:ext cx="4811485" cy="466997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64784-4891-4514-B835-4A68E0F1CB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401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12192000" cy="6856286"/>
          </a:xfrm>
          <a:prstGeom prst="rect">
            <a:avLst/>
          </a:prstGeom>
        </p:spPr>
      </p:pic>
      <p:sp>
        <p:nvSpPr>
          <p:cNvPr id="8" name="Заголовок 1"/>
          <p:cNvSpPr>
            <a:spLocks noGrp="1"/>
          </p:cNvSpPr>
          <p:nvPr>
            <p:ph type="ctrTitle"/>
          </p:nvPr>
        </p:nvSpPr>
        <p:spPr>
          <a:xfrm>
            <a:off x="5410199" y="435429"/>
            <a:ext cx="6270171" cy="5693227"/>
          </a:xfrm>
        </p:spPr>
        <p:txBody>
          <a:bodyPr anchor="ctr">
            <a:normAutofit/>
          </a:bodyPr>
          <a:lstStyle>
            <a:lvl1pPr algn="ctr">
              <a:defRPr sz="5400" b="1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6402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0313" y="174172"/>
            <a:ext cx="9720943" cy="11160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0743" y="1469571"/>
            <a:ext cx="11190513" cy="47073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30806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47564784-4891-4514-B835-4A68E0F1CB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365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Хвощ полевой</a:t>
            </a:r>
          </a:p>
        </p:txBody>
      </p:sp>
    </p:spTree>
    <p:extLst>
      <p:ext uri="{BB962C8B-B14F-4D97-AF65-F5344CB8AC3E}">
        <p14:creationId xmlns:p14="http://schemas.microsoft.com/office/powerpoint/2010/main" val="2474299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Equisetum </a:t>
            </a:r>
            <a:r>
              <a:rPr lang="en-US" dirty="0" err="1"/>
              <a:t>arvense</a:t>
            </a:r>
            <a:r>
              <a:rPr lang="en-US" dirty="0"/>
              <a:t> L</a:t>
            </a:r>
            <a:br>
              <a:rPr lang="en-US" dirty="0"/>
            </a:b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pPr indent="450000" algn="just">
              <a:lnSpc>
                <a:spcPct val="150000"/>
              </a:lnSpc>
              <a:spcBef>
                <a:spcPts val="0"/>
              </a:spcBef>
            </a:pPr>
            <a:r>
              <a:rPr lang="ru-RU" b="1" dirty="0"/>
              <a:t>Другие названия:</a:t>
            </a:r>
            <a:r>
              <a:rPr lang="ru-RU" dirty="0"/>
              <a:t> Воща, Елка, Земляной орех, Конский хвост, </a:t>
            </a:r>
            <a:r>
              <a:rPr lang="ru-RU" dirty="0" err="1"/>
              <a:t>Лускавец</a:t>
            </a:r>
            <a:r>
              <a:rPr lang="ru-RU" dirty="0"/>
              <a:t>, </a:t>
            </a:r>
            <a:r>
              <a:rPr lang="ru-RU" dirty="0" err="1"/>
              <a:t>Падиволос</a:t>
            </a:r>
            <a:r>
              <a:rPr lang="ru-RU" dirty="0"/>
              <a:t>, </a:t>
            </a:r>
            <a:r>
              <a:rPr lang="ru-RU" dirty="0" err="1"/>
              <a:t>Пастиш</a:t>
            </a:r>
            <a:r>
              <a:rPr lang="ru-RU" dirty="0"/>
              <a:t>, </a:t>
            </a:r>
            <a:r>
              <a:rPr lang="ru-RU" dirty="0" err="1"/>
              <a:t>Пестовник</a:t>
            </a:r>
            <a:r>
              <a:rPr lang="ru-RU" dirty="0"/>
              <a:t>, Песты, </a:t>
            </a:r>
            <a:r>
              <a:rPr lang="ru-RU" dirty="0" err="1"/>
              <a:t>Пряска</a:t>
            </a:r>
            <a:r>
              <a:rPr lang="ru-RU" dirty="0"/>
              <a:t>, </a:t>
            </a:r>
            <a:r>
              <a:rPr lang="ru-RU" dirty="0" err="1"/>
              <a:t>Пупыш</a:t>
            </a:r>
            <a:r>
              <a:rPr lang="ru-RU" dirty="0"/>
              <a:t>, </a:t>
            </a:r>
            <a:r>
              <a:rPr lang="ru-RU" dirty="0" err="1"/>
              <a:t>Свинячник</a:t>
            </a:r>
            <a:r>
              <a:rPr lang="ru-RU" dirty="0"/>
              <a:t>, Сморчки, Сосенка, </a:t>
            </a:r>
            <a:r>
              <a:rPr lang="ru-RU" dirty="0" err="1"/>
              <a:t>Сохатиная</a:t>
            </a:r>
            <a:r>
              <a:rPr lang="ru-RU" dirty="0"/>
              <a:t> трава, Толкач, </a:t>
            </a:r>
            <a:r>
              <a:rPr lang="ru-RU" dirty="0" err="1"/>
              <a:t>Толкачик</a:t>
            </a:r>
            <a:r>
              <a:rPr lang="ru-RU" dirty="0"/>
              <a:t>, </a:t>
            </a:r>
            <a:r>
              <a:rPr lang="ru-RU" dirty="0" err="1"/>
              <a:t>Толкачник</a:t>
            </a:r>
            <a:r>
              <a:rPr lang="ru-RU" dirty="0"/>
              <a:t>, Ужовник, Хвойка, </a:t>
            </a:r>
            <a:r>
              <a:rPr lang="ru-RU" dirty="0" err="1"/>
              <a:t>Хвошник</a:t>
            </a:r>
            <a:r>
              <a:rPr lang="ru-RU" dirty="0"/>
              <a:t>, Хвощ обыкновенный, Хвощ северный, </a:t>
            </a:r>
            <a:r>
              <a:rPr lang="ru-RU" dirty="0" err="1"/>
              <a:t>Хвощик</a:t>
            </a:r>
            <a:r>
              <a:rPr lang="ru-RU" dirty="0"/>
              <a:t>.</a:t>
            </a:r>
          </a:p>
        </p:txBody>
      </p:sp>
      <p:pic>
        <p:nvPicPr>
          <p:cNvPr id="1026" name="Picture 2" descr="https://mag.org.ua/rast/rstimg/253-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0388" y="914400"/>
            <a:ext cx="4362138" cy="526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0453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Болезни и воздействия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24853" y="1124262"/>
            <a:ext cx="5794948" cy="5366479"/>
          </a:xfrm>
        </p:spPr>
        <p:txBody>
          <a:bodyPr>
            <a:normAutofit fontScale="70000" lnSpcReduction="20000"/>
          </a:bodyPr>
          <a:lstStyle/>
          <a:p>
            <a:pPr indent="450000" algn="just">
              <a:lnSpc>
                <a:spcPct val="170000"/>
              </a:lnSpc>
              <a:spcBef>
                <a:spcPts val="0"/>
              </a:spcBef>
            </a:pPr>
            <a:r>
              <a:rPr lang="ru-RU" dirty="0"/>
              <a:t>Пороки сердца, сердечная недостаточность, отеки при легочно-сердечной недостаточности, пиелиты, циститы, уретриты, атеросклероз сосудов сердца и головного мозга, воспалительные заболевания почек и мочевыводящих путей, мочекаменная болезнь, поражения капиллярных сосудов, туберкулез легких и кожи, геморроидальные и маточные кровотечения, острое и хроническое отравление свинцом, хронические вялотекущие язвы, гнойные раны, фурункулы, лишаи, экземы.</a:t>
            </a:r>
          </a:p>
        </p:txBody>
      </p:sp>
      <p:pic>
        <p:nvPicPr>
          <p:cNvPr id="2050" name="Picture 2" descr="https://mrfilin.com/wp-content/uploads/3/7/4/37480fbcf0b9364a327ac633a856f51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199" y="1295401"/>
            <a:ext cx="5834921" cy="4985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5094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970313" y="174172"/>
            <a:ext cx="9720943" cy="725238"/>
          </a:xfrm>
        </p:spPr>
        <p:txBody>
          <a:bodyPr/>
          <a:lstStyle/>
          <a:p>
            <a:r>
              <a:rPr lang="ru-RU" dirty="0"/>
              <a:t>Ботаническое описание</a:t>
            </a: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0" y="899410"/>
            <a:ext cx="12191999" cy="5958590"/>
          </a:xfrm>
        </p:spPr>
        <p:txBody>
          <a:bodyPr>
            <a:normAutofit fontScale="62500" lnSpcReduction="20000"/>
          </a:bodyPr>
          <a:lstStyle/>
          <a:p>
            <a:pPr indent="450000" algn="just">
              <a:lnSpc>
                <a:spcPct val="170000"/>
              </a:lnSpc>
              <a:spcBef>
                <a:spcPts val="0"/>
              </a:spcBef>
            </a:pPr>
            <a:r>
              <a:rPr lang="ru-RU" dirty="0"/>
              <a:t>Споровое, многолетнее травянистое растение семейства </a:t>
            </a:r>
            <a:r>
              <a:rPr lang="ru-RU" dirty="0" err="1"/>
              <a:t>хвощевых</a:t>
            </a:r>
            <a:r>
              <a:rPr lang="ru-RU" dirty="0"/>
              <a:t> (</a:t>
            </a:r>
            <a:r>
              <a:rPr lang="ru-RU" dirty="0" err="1"/>
              <a:t>Equisetaceae</a:t>
            </a:r>
            <a:r>
              <a:rPr lang="ru-RU" dirty="0"/>
              <a:t>).</a:t>
            </a:r>
          </a:p>
          <a:p>
            <a:pPr indent="450000" algn="just">
              <a:lnSpc>
                <a:spcPct val="170000"/>
              </a:lnSpc>
              <a:spcBef>
                <a:spcPts val="0"/>
              </a:spcBef>
            </a:pPr>
            <a:r>
              <a:rPr lang="ru-RU" b="1" dirty="0"/>
              <a:t>Корневище</a:t>
            </a:r>
            <a:r>
              <a:rPr lang="ru-RU" dirty="0"/>
              <a:t> буровато-черное, глубоко проникающее в почву с шаровидными клубнями диаметром 4—7 мм.</a:t>
            </a:r>
          </a:p>
          <a:p>
            <a:pPr indent="450000" algn="just">
              <a:lnSpc>
                <a:spcPct val="170000"/>
              </a:lnSpc>
              <a:spcBef>
                <a:spcPts val="0"/>
              </a:spcBef>
            </a:pPr>
            <a:r>
              <a:rPr lang="ru-RU" b="1" dirty="0"/>
              <a:t>Стебли</a:t>
            </a:r>
            <a:r>
              <a:rPr lang="ru-RU" dirty="0"/>
              <a:t> двоякого рода: летние, остающиеся до осени, и спороносные, появляющиеся весной. Летние побеги, приподнимающиеся, прямостоячие до 50—60 см высоты, зеленые, тонкие, с многочисленными ветвями, без колосков, внутри полые, в верхней части густопокрытые очень мелкими бугорками, а в нижней — гладкие. Ветви не имеют листьев, в узлах стебля и ветвей имеются зубчатые влагалища. Спороносные весенние побеги неветвистые, толщиной 1,5—4 мм и высотой 7—25 см, светло-бурые с колокольчатыми бледно-зелеными гладкими ребрами. Верхняя часть побегов с буро-черными влагалищами 12—20 мм длиной; зубцы влагалищ острые, ланцетовидные, черно-бурые, с неширокой светлой каймой. Колоски длиной 1,5—3 см и шириной — 3—6 мм, овальноцилиндрические.</a:t>
            </a:r>
          </a:p>
          <a:p>
            <a:pPr indent="450000" algn="just">
              <a:lnSpc>
                <a:spcPct val="170000"/>
              </a:lnSpc>
              <a:spcBef>
                <a:spcPts val="0"/>
              </a:spcBef>
            </a:pPr>
            <a:r>
              <a:rPr lang="ru-RU" b="1" dirty="0"/>
              <a:t>Споролистники</a:t>
            </a:r>
            <a:r>
              <a:rPr lang="ru-RU" dirty="0"/>
              <a:t> в виде щитков, с внутренней стороны несущие спорангии.</a:t>
            </a:r>
          </a:p>
          <a:p>
            <a:pPr indent="450000" algn="just">
              <a:lnSpc>
                <a:spcPct val="170000"/>
              </a:lnSpc>
              <a:spcBef>
                <a:spcPts val="0"/>
              </a:spcBef>
            </a:pPr>
            <a:r>
              <a:rPr lang="ru-RU" b="1" dirty="0"/>
              <a:t>Споры</a:t>
            </a:r>
            <a:r>
              <a:rPr lang="ru-RU" dirty="0"/>
              <a:t> с 4 скрученными придатками, шаровидные, зеленые.</a:t>
            </a:r>
          </a:p>
          <a:p>
            <a:pPr indent="450000" algn="just">
              <a:lnSpc>
                <a:spcPct val="170000"/>
              </a:lnSpc>
              <a:spcBef>
                <a:spcPts val="0"/>
              </a:spcBef>
            </a:pPr>
            <a:r>
              <a:rPr lang="ru-RU" dirty="0"/>
              <a:t>После осыпания спор происходит отмирание стеблей, и через некоторое время из корневищ отрастают новые летние побеги. Растение содержит кремниевую кислоту, и поэтому шершавое на ощупь. Новые растения растут очень медленно, а вегетативные побеги и спороносные колоски появляются на одних и тех же корневищах ежегодно.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00348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Распространение и среда обитания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9803" y="1154243"/>
            <a:ext cx="11391453" cy="5546359"/>
          </a:xfrm>
        </p:spPr>
        <p:txBody>
          <a:bodyPr>
            <a:normAutofit fontScale="92500" lnSpcReduction="20000"/>
          </a:bodyPr>
          <a:lstStyle/>
          <a:p>
            <a:pPr indent="450000" algn="just">
              <a:lnSpc>
                <a:spcPct val="150000"/>
              </a:lnSpc>
              <a:spcBef>
                <a:spcPts val="0"/>
              </a:spcBef>
            </a:pPr>
            <a:r>
              <a:rPr lang="ru-RU" dirty="0"/>
              <a:t>Хвощ полевой встречается почти повсеместно на территории стран СНГ. На юге Украины в значительных количествах встречается по речным берегам, возле прудов и каналов, изреженным кустарникам и другим местам с повышенной влажностью.</a:t>
            </a:r>
          </a:p>
          <a:p>
            <a:pPr indent="450000" algn="just">
              <a:lnSpc>
                <a:spcPct val="150000"/>
              </a:lnSpc>
              <a:spcBef>
                <a:spcPts val="0"/>
              </a:spcBef>
            </a:pPr>
            <a:r>
              <a:rPr lang="ru-RU" dirty="0"/>
              <a:t>В Крыму растет в южной части, предгорно-степной, горной и южнобережной зонах. Заготовки хвоща полевого в больших объемах здесь нецелесообразны. Промышленные заготовки в небольших количествах, с соблюдением существующих правил, возможны в Одесской области до 1 т, Херсонской, Запорожской и Донецкой областях — по 0,1 т, в основном по берегам рек.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7579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Активные вещества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9725" y="1109272"/>
            <a:ext cx="11271531" cy="5067691"/>
          </a:xfrm>
        </p:spPr>
        <p:txBody>
          <a:bodyPr>
            <a:normAutofit lnSpcReduction="10000"/>
          </a:bodyPr>
          <a:lstStyle/>
          <a:p>
            <a:pPr indent="450000" algn="just">
              <a:lnSpc>
                <a:spcPct val="150000"/>
              </a:lnSpc>
              <a:spcBef>
                <a:spcPts val="0"/>
              </a:spcBef>
            </a:pPr>
            <a:r>
              <a:rPr lang="ru-RU" dirty="0"/>
              <a:t>Кремниевая кислота, сапонин </a:t>
            </a:r>
            <a:r>
              <a:rPr lang="ru-RU" dirty="0" err="1"/>
              <a:t>эквизетонин</a:t>
            </a:r>
            <a:r>
              <a:rPr lang="ru-RU" dirty="0"/>
              <a:t>, алкалоиды, никотин, </a:t>
            </a:r>
            <a:r>
              <a:rPr lang="ru-RU" dirty="0" err="1"/>
              <a:t>палюстрин</a:t>
            </a:r>
            <a:r>
              <a:rPr lang="ru-RU" dirty="0"/>
              <a:t> (</a:t>
            </a:r>
            <a:r>
              <a:rPr lang="ru-RU" dirty="0" err="1"/>
              <a:t>эквизетин</a:t>
            </a:r>
            <a:r>
              <a:rPr lang="ru-RU" dirty="0"/>
              <a:t>), </a:t>
            </a:r>
            <a:r>
              <a:rPr lang="ru-RU" dirty="0" err="1"/>
              <a:t>триметоксипиридин</a:t>
            </a:r>
            <a:r>
              <a:rPr lang="ru-RU" dirty="0"/>
              <a:t>, </a:t>
            </a:r>
            <a:r>
              <a:rPr lang="ru-RU" dirty="0" err="1"/>
              <a:t>диметилсульфон</a:t>
            </a:r>
            <a:r>
              <a:rPr lang="ru-RU" dirty="0"/>
              <a:t>, </a:t>
            </a:r>
            <a:r>
              <a:rPr lang="ru-RU" dirty="0" err="1"/>
              <a:t>флавониды</a:t>
            </a:r>
            <a:r>
              <a:rPr lang="ru-RU" dirty="0"/>
              <a:t>, </a:t>
            </a:r>
            <a:r>
              <a:rPr lang="ru-RU" dirty="0" err="1"/>
              <a:t>еквизетрин</a:t>
            </a:r>
            <a:r>
              <a:rPr lang="ru-RU" dirty="0"/>
              <a:t>, литеолин-7-гликозид, </a:t>
            </a:r>
            <a:r>
              <a:rPr lang="ru-RU" dirty="0" err="1"/>
              <a:t>изокверцитрин</a:t>
            </a:r>
            <a:r>
              <a:rPr lang="ru-RU" dirty="0"/>
              <a:t>, </a:t>
            </a:r>
            <a:r>
              <a:rPr lang="ru-RU" dirty="0" err="1"/>
              <a:t>лютеолин</a:t>
            </a:r>
            <a:r>
              <a:rPr lang="ru-RU" dirty="0"/>
              <a:t>, аскорбиновую кислоту, каротин, аконитовая кислота, яблочная кислота, щавелевая кислота, </a:t>
            </a:r>
            <a:r>
              <a:rPr lang="ru-RU" dirty="0" err="1"/>
              <a:t>линолевая</a:t>
            </a:r>
            <a:r>
              <a:rPr lang="ru-RU" dirty="0"/>
              <a:t> кислота, жирное масло, минеральные соли, смолы, дубильные вещества, горечи, витамин С, </a:t>
            </a:r>
            <a:r>
              <a:rPr lang="ru-RU" dirty="0" err="1"/>
              <a:t>ситостерин</a:t>
            </a:r>
            <a:r>
              <a:rPr lang="ru-RU" dirty="0"/>
              <a:t>, </a:t>
            </a:r>
            <a:r>
              <a:rPr lang="ru-RU" dirty="0" err="1"/>
              <a:t>диметилсульфон</a:t>
            </a:r>
            <a:r>
              <a:rPr lang="ru-RU" dirty="0"/>
              <a:t>.</a:t>
            </a:r>
          </a:p>
          <a:p>
            <a:pPr indent="450000" algn="just">
              <a:lnSpc>
                <a:spcPct val="150000"/>
              </a:lnSpc>
              <a:spcBef>
                <a:spcPts val="0"/>
              </a:spcBef>
            </a:pPr>
            <a:r>
              <a:rPr lang="ru-RU" b="1" dirty="0"/>
              <a:t>Время сбора и заготовки растения</a:t>
            </a:r>
            <a:r>
              <a:rPr lang="ru-RU" i="1" dirty="0"/>
              <a:t>:</a:t>
            </a:r>
            <a:r>
              <a:rPr lang="ru-RU" dirty="0"/>
              <a:t> Июнь — Август.</a:t>
            </a:r>
          </a:p>
        </p:txBody>
      </p:sp>
    </p:spTree>
    <p:extLst>
      <p:ext uri="{BB962C8B-B14F-4D97-AF65-F5344CB8AC3E}">
        <p14:creationId xmlns:p14="http://schemas.microsoft.com/office/powerpoint/2010/main" val="10431970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Фармакологические свойства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indent="450000" algn="just">
              <a:lnSpc>
                <a:spcPct val="150000"/>
              </a:lnSpc>
              <a:spcBef>
                <a:spcPts val="0"/>
              </a:spcBef>
            </a:pPr>
            <a:r>
              <a:rPr lang="ru-RU" dirty="0" err="1"/>
              <a:t>Галеновые</a:t>
            </a:r>
            <a:r>
              <a:rPr lang="ru-RU" dirty="0"/>
              <a:t> препараты хвоща полевого по диуретическому действию превосходят почечный чай. Многочисленными исследованиями установлены также кровоостанавливающие и противовоспалительные свойства галеновых форм, приготовленных из травы растения.</a:t>
            </a:r>
          </a:p>
          <a:p>
            <a:pPr indent="450000" algn="just">
              <a:lnSpc>
                <a:spcPct val="150000"/>
              </a:lnSpc>
              <a:spcBef>
                <a:spcPts val="0"/>
              </a:spcBef>
            </a:pPr>
            <a:r>
              <a:rPr lang="ru-RU" dirty="0"/>
              <a:t>Выделенный из хвоща 5-глюкозидлютеолин обладает антимикробными и противовоспалительными свойствами.</a:t>
            </a:r>
          </a:p>
          <a:p>
            <a:pPr indent="450000" algn="just">
              <a:lnSpc>
                <a:spcPct val="150000"/>
              </a:lnSpc>
              <a:spcBef>
                <a:spcPts val="0"/>
              </a:spcBef>
            </a:pPr>
            <a:r>
              <a:rPr lang="ru-RU" dirty="0"/>
              <a:t>В эксперименте установлено, что хвощ полевой может оказывать </a:t>
            </a:r>
            <a:r>
              <a:rPr lang="ru-RU" dirty="0" err="1"/>
              <a:t>дезинтоксикационное</a:t>
            </a:r>
            <a:r>
              <a:rPr lang="ru-RU" dirty="0"/>
              <a:t> действие, в частности способствует выделению свинца из организма.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65773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Фармакологические свойства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4675" y="1290184"/>
            <a:ext cx="11196581" cy="4886779"/>
          </a:xfrm>
        </p:spPr>
        <p:txBody>
          <a:bodyPr>
            <a:normAutofit fontScale="92500" lnSpcReduction="20000"/>
          </a:bodyPr>
          <a:lstStyle/>
          <a:p>
            <a:pPr indent="450000" algn="just">
              <a:lnSpc>
                <a:spcPct val="150000"/>
              </a:lnSpc>
              <a:spcBef>
                <a:spcPts val="0"/>
              </a:spcBef>
            </a:pPr>
            <a:r>
              <a:rPr lang="ru-RU" dirty="0"/>
              <a:t>Кремниевая кислота, растворяясь в воде и образуя соли, легко </a:t>
            </a:r>
            <a:r>
              <a:rPr lang="ru-RU" dirty="0" err="1"/>
              <a:t>резорбируется</a:t>
            </a:r>
            <a:r>
              <a:rPr lang="ru-RU" dirty="0"/>
              <a:t> в желудочно-кишечном тракте. Кремниевые соединения — необходимый компонент в жизнедеятельности различных систем организма; они играют важную роль в процессах метаболизма и функциональной деятельности соединительной ткани, слизистых оболочек, стенок кровеносных сосудов; особенно важны они для развития костной ткани.</a:t>
            </a:r>
          </a:p>
          <a:p>
            <a:pPr indent="450000" algn="just">
              <a:lnSpc>
                <a:spcPct val="150000"/>
              </a:lnSpc>
              <a:spcBef>
                <a:spcPts val="0"/>
              </a:spcBef>
            </a:pPr>
            <a:r>
              <a:rPr lang="ru-RU" dirty="0"/>
              <a:t>В моче кремниевые вещества образуют защитные коллоиды, препятствующие кристаллизации некоторых минеральных компонентов и тем самым затрудняющие образованию мочевых камней.</a:t>
            </a:r>
          </a:p>
        </p:txBody>
      </p:sp>
    </p:spTree>
    <p:extLst>
      <p:ext uri="{BB962C8B-B14F-4D97-AF65-F5344CB8AC3E}">
        <p14:creationId xmlns:p14="http://schemas.microsoft.com/office/powerpoint/2010/main" val="2773100036"/>
      </p:ext>
    </p:extLst>
  </p:cSld>
  <p:clrMapOvr>
    <a:masterClrMapping/>
  </p:clrMapOvr>
</p:sld>
</file>

<file path=ppt/theme/theme1.xml><?xml version="1.0" encoding="utf-8"?>
<a:theme xmlns:a="http://schemas.openxmlformats.org/drawingml/2006/main" name="презентация шаблон УРК 2021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шаблон УРК 2021</Template>
  <TotalTime>9</TotalTime>
  <Words>686</Words>
  <Application>Microsoft Office PowerPoint</Application>
  <PresentationFormat>Широкоэкранный</PresentationFormat>
  <Paragraphs>25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1" baseType="lpstr">
      <vt:lpstr>Arial</vt:lpstr>
      <vt:lpstr>Times New Roman</vt:lpstr>
      <vt:lpstr>презентация шаблон УРК 2021</vt:lpstr>
      <vt:lpstr>Хвощ полевой</vt:lpstr>
      <vt:lpstr>Equisetum arvense L </vt:lpstr>
      <vt:lpstr>Болезни и воздействия </vt:lpstr>
      <vt:lpstr>Ботаническое описание</vt:lpstr>
      <vt:lpstr>Распространение и среда обитания</vt:lpstr>
      <vt:lpstr>Активные вещества </vt:lpstr>
      <vt:lpstr>Фармакологические свойства</vt:lpstr>
      <vt:lpstr>Фармакологические свойства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Хвощ полевой</dc:title>
  <dc:creator>витя</dc:creator>
  <cp:lastModifiedBy>Елена Борисовна Кожевникова (Коломиец)</cp:lastModifiedBy>
  <cp:revision>2</cp:revision>
  <dcterms:created xsi:type="dcterms:W3CDTF">2021-11-16T10:56:07Z</dcterms:created>
  <dcterms:modified xsi:type="dcterms:W3CDTF">2023-12-06T06:43:56Z</dcterms:modified>
</cp:coreProperties>
</file>