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82" r:id="rId2"/>
    <p:sldId id="295" r:id="rId3"/>
    <p:sldId id="285" r:id="rId4"/>
    <p:sldId id="296" r:id="rId5"/>
    <p:sldId id="286" r:id="rId6"/>
    <p:sldId id="287" r:id="rId7"/>
    <p:sldId id="294" r:id="rId8"/>
    <p:sldId id="293" r:id="rId9"/>
    <p:sldId id="292" r:id="rId10"/>
    <p:sldId id="288" r:id="rId11"/>
    <p:sldId id="297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C72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60" autoAdjust="0"/>
  </p:normalViewPr>
  <p:slideViewPr>
    <p:cSldViewPr snapToGrid="0">
      <p:cViewPr varScale="1">
        <p:scale>
          <a:sx n="72" d="100"/>
          <a:sy n="72" d="100"/>
        </p:scale>
        <p:origin x="816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43" y="685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7" d="100"/>
          <a:sy n="67" d="100"/>
        </p:scale>
        <p:origin x="-3168" y="-77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51B445-ED61-4D39-95D6-78B492C7D351}" type="datetimeFigureOut">
              <a:rPr lang="ru-RU" smtClean="0"/>
              <a:t>29.11.2023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06E9D7-24CA-4607-943A-F8E02ACFE6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37301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B6421C-91A7-42F4-8DD0-E1503AEACE13}" type="datetimeFigureOut">
              <a:rPr lang="ru-RU" smtClean="0"/>
              <a:t>29.11.2023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16826C-F936-4E7E-9B48-528FC76461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50946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16826C-F936-4E7E-9B48-528FC764618C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5286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"/>
            <a:ext cx="12192000" cy="685628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410199" y="435430"/>
            <a:ext cx="6270171" cy="3918856"/>
          </a:xfrm>
        </p:spPr>
        <p:txBody>
          <a:bodyPr anchor="ctr">
            <a:normAutofit/>
          </a:bodyPr>
          <a:lstStyle>
            <a:lvl1pPr algn="ctr">
              <a:defRPr sz="5400" b="1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410199" y="4572000"/>
            <a:ext cx="6270171" cy="1648682"/>
          </a:xfrm>
        </p:spPr>
        <p:txBody>
          <a:bodyPr anchor="ctr"/>
          <a:lstStyle>
            <a:lvl1pPr marL="0" indent="0" algn="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Челябинск, 2021</a:t>
            </a:r>
          </a:p>
        </p:txBody>
      </p:sp>
    </p:spTree>
    <p:extLst>
      <p:ext uri="{BB962C8B-B14F-4D97-AF65-F5344CB8AC3E}">
        <p14:creationId xmlns:p14="http://schemas.microsoft.com/office/powerpoint/2010/main" val="24708063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0793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6943" y="1415143"/>
            <a:ext cx="11114313" cy="3483428"/>
          </a:xfrm>
        </p:spPr>
        <p:txBody>
          <a:bodyPr anchor="ctr"/>
          <a:lstStyle>
            <a:lvl1pPr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76943" y="5050971"/>
            <a:ext cx="11114313" cy="1038679"/>
          </a:xfrm>
        </p:spPr>
        <p:txBody>
          <a:bodyPr anchor="ctr"/>
          <a:lstStyle>
            <a:lvl1pPr marL="0" indent="0" algn="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/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89506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0313" y="261256"/>
            <a:ext cx="9720943" cy="1034144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1629" y="1474787"/>
            <a:ext cx="5508171" cy="470217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474787"/>
            <a:ext cx="5519056" cy="470217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397192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8808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2118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1" y="250372"/>
            <a:ext cx="9710056" cy="104593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5300" y="1534886"/>
            <a:ext cx="6172200" cy="466997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879771" y="1534886"/>
            <a:ext cx="4811485" cy="466997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2768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"/>
            <a:ext cx="12192000" cy="6856286"/>
          </a:xfrm>
          <a:prstGeom prst="rect">
            <a:avLst/>
          </a:prstGeom>
        </p:spPr>
      </p:pic>
      <p:sp>
        <p:nvSpPr>
          <p:cNvPr id="8" name="Заголовок 1"/>
          <p:cNvSpPr>
            <a:spLocks noGrp="1"/>
          </p:cNvSpPr>
          <p:nvPr>
            <p:ph type="ctrTitle"/>
          </p:nvPr>
        </p:nvSpPr>
        <p:spPr>
          <a:xfrm>
            <a:off x="5410199" y="435429"/>
            <a:ext cx="6270171" cy="5693227"/>
          </a:xfrm>
        </p:spPr>
        <p:txBody>
          <a:bodyPr anchor="ctr">
            <a:normAutofit/>
          </a:bodyPr>
          <a:lstStyle>
            <a:lvl1pPr algn="ctr">
              <a:defRPr sz="5400" b="1"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40074551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0313" y="174172"/>
            <a:ext cx="9720943" cy="11160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0743" y="1469571"/>
            <a:ext cx="11190513" cy="47073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30806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9703D75F-3C8C-4373-9499-703616C11FA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1454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5" r:id="rId6"/>
    <p:sldLayoutId id="2147483656" r:id="rId7"/>
    <p:sldLayoutId id="2147483659" r:id="rId8"/>
  </p:sldLayoutIdLs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410199" y="435430"/>
            <a:ext cx="6270171" cy="2572813"/>
          </a:xfrm>
        </p:spPr>
        <p:txBody>
          <a:bodyPr>
            <a:normAutofit/>
          </a:bodyPr>
          <a:lstStyle/>
          <a:p>
            <a:r>
              <a:rPr lang="ru-RU" sz="4000" dirty="0"/>
              <a:t>Тысячелистник обыкновенный (</a:t>
            </a:r>
            <a:r>
              <a:rPr lang="en-US" sz="4000" dirty="0" err="1"/>
              <a:t>Achilléa</a:t>
            </a:r>
            <a:r>
              <a:rPr lang="en-US" sz="4000" dirty="0"/>
              <a:t> </a:t>
            </a:r>
            <a:r>
              <a:rPr lang="en-US" sz="4000" dirty="0" err="1"/>
              <a:t>millefólium</a:t>
            </a:r>
            <a:r>
              <a:rPr lang="ru-RU" sz="4000" dirty="0"/>
              <a:t>)</a:t>
            </a:r>
          </a:p>
        </p:txBody>
      </p:sp>
      <p:pic>
        <p:nvPicPr>
          <p:cNvPr id="7" name="Объект 8">
            <a:extLst>
              <a:ext uri="{FF2B5EF4-FFF2-40B4-BE49-F238E27FC236}">
                <a16:creationId xmlns:a16="http://schemas.microsoft.com/office/drawing/2014/main" id="{6B9B564E-951F-4ED6-8AF7-05CDF256850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6881" y="2718956"/>
            <a:ext cx="4969934" cy="3793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8179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98134" y="580572"/>
            <a:ext cx="9710056" cy="1045934"/>
          </a:xfrm>
        </p:spPr>
        <p:txBody>
          <a:bodyPr/>
          <a:lstStyle/>
          <a:p>
            <a:r>
              <a:rPr lang="ru-RU" dirty="0"/>
              <a:t>Тысячелистник обыкновенный (</a:t>
            </a:r>
            <a:r>
              <a:rPr lang="en-US" dirty="0" err="1"/>
              <a:t>Millefolii</a:t>
            </a:r>
            <a:r>
              <a:rPr lang="en-US" dirty="0"/>
              <a:t> </a:t>
            </a:r>
            <a:r>
              <a:rPr lang="en-US" dirty="0" err="1"/>
              <a:t>herba</a:t>
            </a:r>
            <a:r>
              <a:rPr lang="en-US" dirty="0"/>
              <a:t>)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734" y="1710267"/>
            <a:ext cx="4749800" cy="289560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495235" y="1456477"/>
            <a:ext cx="5662989" cy="4669970"/>
          </a:xfrm>
        </p:spPr>
        <p:txBody>
          <a:bodyPr>
            <a:normAutofit/>
          </a:bodyPr>
          <a:lstStyle/>
          <a:p>
            <a:pPr indent="457200" algn="just">
              <a:lnSpc>
                <a:spcPct val="150000"/>
              </a:lnSpc>
              <a:spcBef>
                <a:spcPts val="0"/>
              </a:spcBef>
            </a:pPr>
            <a:r>
              <a:rPr lang="ru-RU" sz="2400" dirty="0"/>
              <a:t>Многолетнее травянистое растение; вид рода Тысячелистник (</a:t>
            </a:r>
            <a:r>
              <a:rPr lang="ru-RU" sz="2400" dirty="0" err="1"/>
              <a:t>Achillea</a:t>
            </a:r>
            <a:r>
              <a:rPr lang="ru-RU" sz="2400" dirty="0"/>
              <a:t>) семейства Астровые, или Сложноцветные (</a:t>
            </a:r>
            <a:r>
              <a:rPr lang="ru-RU" sz="2400" dirty="0" err="1"/>
              <a:t>Asteraceae</a:t>
            </a:r>
            <a:r>
              <a:rPr lang="ru-RU" sz="2400" dirty="0"/>
              <a:t>), типовой вид этого рода. Формула цветка тысячелистника обыкновенного: краевые язычковые цветки - ↑Ч0-∞Л(5)Т0П(2), трубчатые срединные - *Ч0-∞Л(5)Т(5)П(2).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23668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710608" y="-203880"/>
            <a:ext cx="5526157" cy="1045934"/>
          </a:xfrm>
        </p:spPr>
        <p:txBody>
          <a:bodyPr/>
          <a:lstStyle/>
          <a:p>
            <a:r>
              <a:rPr lang="ru-RU" dirty="0"/>
              <a:t>Ботаническое описание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432767" y="770784"/>
            <a:ext cx="11326466" cy="5316431"/>
          </a:xfrm>
        </p:spPr>
        <p:txBody>
          <a:bodyPr>
            <a:noAutofit/>
          </a:bodyPr>
          <a:lstStyle/>
          <a:p>
            <a:pPr indent="450000" algn="just">
              <a:lnSpc>
                <a:spcPct val="150000"/>
              </a:lnSpc>
              <a:spcBef>
                <a:spcPts val="0"/>
              </a:spcBef>
            </a:pPr>
            <a:r>
              <a:rPr lang="ru-RU" sz="2000" b="1" dirty="0"/>
              <a:t>Корневище </a:t>
            </a:r>
            <a:r>
              <a:rPr lang="ru-RU" sz="2000" dirty="0"/>
              <a:t>толстое, ползучее, разветвлённое, с многочисленными тонкими, мочковатыми корнями, подземными побегами.</a:t>
            </a:r>
          </a:p>
          <a:p>
            <a:pPr indent="450000" algn="just">
              <a:lnSpc>
                <a:spcPct val="150000"/>
              </a:lnSpc>
              <a:spcBef>
                <a:spcPts val="0"/>
              </a:spcBef>
            </a:pPr>
            <a:r>
              <a:rPr lang="ru-RU" sz="2000" b="1" dirty="0"/>
              <a:t>Стебли</a:t>
            </a:r>
            <a:r>
              <a:rPr lang="ru-RU" sz="2000" dirty="0"/>
              <a:t> немногочисленные или одиночные, прямостоячие или приподнимающиеся, прямые, реже извилистые, округлые, высотой 20—80 (до 120) см, угловато-бороздчатые, голые или слегка опушённые, ветвящиеся лишь в верхней части.</a:t>
            </a:r>
          </a:p>
          <a:p>
            <a:pPr indent="450000" algn="just">
              <a:lnSpc>
                <a:spcPct val="150000"/>
              </a:lnSpc>
              <a:spcBef>
                <a:spcPts val="0"/>
              </a:spcBef>
            </a:pPr>
            <a:r>
              <a:rPr lang="ru-RU" sz="2000" b="1" dirty="0"/>
              <a:t>Пластинка </a:t>
            </a:r>
            <a:r>
              <a:rPr lang="ru-RU" sz="2000" dirty="0"/>
              <a:t>листа длиной до 15 см, шириной 0,5—3 см с многочисленными масляными желёзками на нижней стороне.       </a:t>
            </a:r>
          </a:p>
          <a:p>
            <a:pPr indent="450000" algn="just">
              <a:lnSpc>
                <a:spcPct val="150000"/>
              </a:lnSpc>
              <a:spcBef>
                <a:spcPts val="0"/>
              </a:spcBef>
            </a:pPr>
            <a:r>
              <a:rPr lang="ru-RU" sz="2000" b="1" dirty="0"/>
              <a:t>Листья</a:t>
            </a:r>
            <a:r>
              <a:rPr lang="ru-RU" sz="2000" dirty="0"/>
              <a:t> </a:t>
            </a:r>
            <a:r>
              <a:rPr lang="ru-RU" sz="2000" dirty="0" err="1"/>
              <a:t>очерёдные</a:t>
            </a:r>
            <a:r>
              <a:rPr lang="ru-RU" sz="2000" dirty="0"/>
              <a:t>, в общем очертании ланцетовидные или линейно-ланцетовидные дважды или трижды не до самого основания перисто-рассечённые на тонкие сегменты, конечные дольки листьев ланцетно-яйцевидные, 0,3—2 мм шириной, быстро переходящие в </a:t>
            </a:r>
            <a:r>
              <a:rPr lang="ru-RU" sz="2000" dirty="0" err="1"/>
              <a:t>шипик</a:t>
            </a:r>
            <a:r>
              <a:rPr lang="ru-RU" sz="2000" dirty="0"/>
              <a:t>. Прикорневые листья развиваются от побегов на черешках, стеблевые — небольшие, опушённые, сидячие.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421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981200" y="-124328"/>
            <a:ext cx="9710056" cy="1045934"/>
          </a:xfrm>
        </p:spPr>
        <p:txBody>
          <a:bodyPr/>
          <a:lstStyle/>
          <a:p>
            <a:r>
              <a:rPr lang="ru-RU" dirty="0"/>
              <a:t>Ботаническое описание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674067" y="775832"/>
            <a:ext cx="7383255" cy="4669970"/>
          </a:xfrm>
        </p:spPr>
        <p:txBody>
          <a:bodyPr>
            <a:noAutofit/>
          </a:bodyPr>
          <a:lstStyle/>
          <a:p>
            <a:pPr indent="450000" algn="just">
              <a:lnSpc>
                <a:spcPct val="150000"/>
              </a:lnSpc>
              <a:spcBef>
                <a:spcPts val="0"/>
              </a:spcBef>
            </a:pPr>
            <a:r>
              <a:rPr lang="ru-RU" sz="2000" b="1" dirty="0"/>
              <a:t>Цветки</a:t>
            </a:r>
            <a:r>
              <a:rPr lang="ru-RU" sz="2000" dirty="0"/>
              <a:t> мелкие белые или розовые, собраны в небольшие соцветия — корзинки, которые в свою очередь образуют общее щитковидное соцветие из многочисленных корзинок. В каждой корзинке краевые женские цветки язычковые, белые, реже розовые; обоеполые срединные — трубчатые, жёлтые. Обёртки 3—4,6 мм длиной, продолговатые, яйцевидные, тупые, гладкие или слегка опушённые, с перепончатым, нередко буроватым краем. Завязь нижняя, одногнёздная.</a:t>
            </a:r>
          </a:p>
          <a:p>
            <a:pPr indent="450000" algn="just">
              <a:lnSpc>
                <a:spcPct val="150000"/>
              </a:lnSpc>
              <a:spcBef>
                <a:spcPts val="0"/>
              </a:spcBef>
            </a:pPr>
            <a:r>
              <a:rPr lang="ru-RU" sz="2000" b="1" dirty="0"/>
              <a:t>Плод</a:t>
            </a:r>
            <a:r>
              <a:rPr lang="ru-RU" sz="2000" dirty="0"/>
              <a:t> — плоская продолговатая серебристо-серая семянка без крыльев, длиной 1,5—2 мм.</a:t>
            </a:r>
          </a:p>
          <a:p>
            <a:pPr indent="450000" algn="just">
              <a:lnSpc>
                <a:spcPct val="150000"/>
              </a:lnSpc>
              <a:spcBef>
                <a:spcPts val="0"/>
              </a:spcBef>
            </a:pPr>
            <a:r>
              <a:rPr lang="ru-RU" sz="2000" dirty="0"/>
              <a:t>Цветёт с июня до конца лета, семена созревают в июле — сентябре.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t>4</a:t>
            </a:fld>
            <a:endParaRPr lang="ru-RU"/>
          </a:p>
        </p:txBody>
      </p:sp>
      <p:sp>
        <p:nvSpPr>
          <p:cNvPr id="10" name="Объект 9"/>
          <p:cNvSpPr>
            <a:spLocks noGrp="1"/>
          </p:cNvSpPr>
          <p:nvPr>
            <p:ph idx="1"/>
          </p:nvPr>
        </p:nvSpPr>
        <p:spPr>
          <a:xfrm>
            <a:off x="8610600" y="3613793"/>
            <a:ext cx="2907333" cy="2099733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800" dirty="0"/>
              <a:t>Соцветия тысячелистника </a:t>
            </a:r>
            <a:r>
              <a:rPr lang="ru-RU" sz="1800" b="1" dirty="0"/>
              <a:t>обыкновенного</a:t>
            </a:r>
            <a:r>
              <a:rPr lang="ru-RU" sz="1800" dirty="0"/>
              <a:t> (справа) и, для сравнения, соцветия тысячелистника</a:t>
            </a:r>
            <a:r>
              <a:rPr lang="ru-RU" sz="1800" b="1" dirty="0"/>
              <a:t> </a:t>
            </a:r>
            <a:r>
              <a:rPr lang="ru-RU" sz="1800" b="1" dirty="0" err="1"/>
              <a:t>птармики</a:t>
            </a:r>
            <a:r>
              <a:rPr lang="ru-RU" sz="1800" b="1" dirty="0"/>
              <a:t> </a:t>
            </a:r>
            <a:r>
              <a:rPr lang="ru-RU" sz="1800" dirty="0"/>
              <a:t>(слева)</a:t>
            </a:r>
          </a:p>
          <a:p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2351" y="1262767"/>
            <a:ext cx="2741754" cy="2107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6722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Распространение</a:t>
            </a:r>
          </a:p>
        </p:txBody>
      </p:sp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333" y="1642534"/>
            <a:ext cx="4969934" cy="3793066"/>
          </a:xfrm>
        </p:spPr>
      </p:pic>
      <p:sp>
        <p:nvSpPr>
          <p:cNvPr id="8" name="Текст 7"/>
          <p:cNvSpPr>
            <a:spLocks noGrp="1"/>
          </p:cNvSpPr>
          <p:nvPr>
            <p:ph type="body" sz="half" idx="2"/>
          </p:nvPr>
        </p:nvSpPr>
        <p:spPr>
          <a:xfrm>
            <a:off x="5418667" y="2144486"/>
            <a:ext cx="5866189" cy="2927047"/>
          </a:xfrm>
        </p:spPr>
        <p:txBody>
          <a:bodyPr>
            <a:normAutofit/>
          </a:bodyPr>
          <a:lstStyle/>
          <a:p>
            <a:pPr indent="450000" algn="just">
              <a:lnSpc>
                <a:spcPct val="150000"/>
              </a:lnSpc>
              <a:spcBef>
                <a:spcPts val="0"/>
              </a:spcBef>
            </a:pPr>
            <a:r>
              <a:rPr lang="ru-RU" sz="2000" dirty="0"/>
              <a:t>Тысячелистник обыкновенный растёт в лесной, лесостепной и степной зонах, на суходольных лесных лугах, в луговых степях, среди кустарников, в разреженных лесах, на опушках, межах, вдоль дорог, по оврагам, на залежах, пустырях, свалках, в посёлках, по берегам водоёмов, по окраинам полей.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06236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583636" y="-79512"/>
            <a:ext cx="4114799" cy="1045934"/>
          </a:xfrm>
        </p:spPr>
        <p:txBody>
          <a:bodyPr/>
          <a:lstStyle/>
          <a:p>
            <a:r>
              <a:rPr lang="ru-RU" dirty="0"/>
              <a:t>Химический состав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3511826" y="583096"/>
            <a:ext cx="8584463" cy="5621760"/>
          </a:xfrm>
        </p:spPr>
        <p:txBody>
          <a:bodyPr>
            <a:noAutofit/>
          </a:bodyPr>
          <a:lstStyle/>
          <a:p>
            <a:pPr indent="450000" algn="just">
              <a:lnSpc>
                <a:spcPct val="150000"/>
              </a:lnSpc>
              <a:spcBef>
                <a:spcPts val="0"/>
              </a:spcBef>
            </a:pPr>
            <a:r>
              <a:rPr lang="ru-RU" sz="2000" dirty="0"/>
              <a:t>Надземная часть в период цветения содержит флавоны, алкалоид </a:t>
            </a:r>
            <a:r>
              <a:rPr lang="ru-RU" sz="2000" dirty="0" err="1"/>
              <a:t>ахиллеин</a:t>
            </a:r>
            <a:r>
              <a:rPr lang="ru-RU" sz="2000" dirty="0"/>
              <a:t>, кумарины, аконитовую кислоту, горькие и дубильные вещества, смолы, органические кислоты, инулин, аспарагин, минеральные соли, аскорбиновую кислоту, </a:t>
            </a:r>
            <a:r>
              <a:rPr lang="ru-RU" sz="2000" dirty="0" err="1"/>
              <a:t>филлохинон</a:t>
            </a:r>
            <a:r>
              <a:rPr lang="ru-RU" sz="2000" dirty="0"/>
              <a:t>, каротин, холин. В семенах содержится до 21 % жирного масла.</a:t>
            </a:r>
          </a:p>
          <a:p>
            <a:pPr indent="450000" algn="just">
              <a:lnSpc>
                <a:spcPct val="150000"/>
              </a:lnSpc>
              <a:spcBef>
                <a:spcPts val="0"/>
              </a:spcBef>
            </a:pPr>
            <a:r>
              <a:rPr lang="ru-RU" sz="2000" dirty="0"/>
              <a:t>В листьях и соцветиях содержится эфирное масло (до 0,85 %) желтовато-зелёного или синего цвета, в состав которого входят </a:t>
            </a:r>
            <a:r>
              <a:rPr lang="ru-RU" sz="2000" dirty="0" err="1"/>
              <a:t>монотерпеноиды</a:t>
            </a:r>
            <a:r>
              <a:rPr lang="ru-RU" sz="2000" dirty="0"/>
              <a:t> (</a:t>
            </a:r>
            <a:r>
              <a:rPr lang="ru-RU" sz="2000" dirty="0" err="1"/>
              <a:t>цинеол</a:t>
            </a:r>
            <a:r>
              <a:rPr lang="ru-RU" sz="2000" dirty="0"/>
              <a:t> (8—10 %), </a:t>
            </a:r>
            <a:r>
              <a:rPr lang="ru-RU" sz="2000" dirty="0" err="1"/>
              <a:t>камфора</a:t>
            </a:r>
            <a:r>
              <a:rPr lang="ru-RU" sz="2000" dirty="0"/>
              <a:t>, </a:t>
            </a:r>
            <a:r>
              <a:rPr lang="ru-RU" sz="2000" dirty="0" err="1"/>
              <a:t>туйол</a:t>
            </a:r>
            <a:r>
              <a:rPr lang="ru-RU" sz="2000" dirty="0"/>
              <a:t>), </a:t>
            </a:r>
            <a:r>
              <a:rPr lang="ru-RU" sz="2000" dirty="0" err="1"/>
              <a:t>сесквитерпеноиды</a:t>
            </a:r>
            <a:r>
              <a:rPr lang="ru-RU" sz="2000" dirty="0"/>
              <a:t> — </a:t>
            </a:r>
            <a:r>
              <a:rPr lang="ru-RU" sz="2000" dirty="0" err="1"/>
              <a:t>ахиллин</a:t>
            </a:r>
            <a:r>
              <a:rPr lang="ru-RU" sz="2000" dirty="0"/>
              <a:t>, </a:t>
            </a:r>
            <a:r>
              <a:rPr lang="ru-RU" sz="2000" dirty="0" err="1"/>
              <a:t>ацетилбалхинолид</a:t>
            </a:r>
            <a:r>
              <a:rPr lang="ru-RU" sz="2000" dirty="0"/>
              <a:t>, </a:t>
            </a:r>
            <a:r>
              <a:rPr lang="ru-RU" sz="2000" dirty="0" err="1"/>
              <a:t>кариофиллен</a:t>
            </a:r>
            <a:r>
              <a:rPr lang="ru-RU" sz="2000" dirty="0"/>
              <a:t>, </a:t>
            </a:r>
            <a:r>
              <a:rPr lang="ru-RU" sz="2000" dirty="0" err="1"/>
              <a:t>азулены</a:t>
            </a:r>
            <a:r>
              <a:rPr lang="ru-RU" sz="2000" dirty="0"/>
              <a:t>, сложные эфиры, L-борнеол, β-</a:t>
            </a:r>
            <a:r>
              <a:rPr lang="ru-RU" sz="2000" dirty="0" err="1"/>
              <a:t>пинен</a:t>
            </a:r>
            <a:r>
              <a:rPr lang="ru-RU" sz="2000" dirty="0"/>
              <a:t>, L-</a:t>
            </a:r>
            <a:r>
              <a:rPr lang="ru-RU" sz="2000" dirty="0" err="1"/>
              <a:t>лимонен</a:t>
            </a:r>
            <a:r>
              <a:rPr lang="ru-RU" sz="2000" dirty="0"/>
              <a:t>, </a:t>
            </a:r>
            <a:r>
              <a:rPr lang="ru-RU" sz="2000" dirty="0" err="1"/>
              <a:t>туйон</a:t>
            </a:r>
            <a:r>
              <a:rPr lang="ru-RU" sz="2000" dirty="0"/>
              <a:t>, </a:t>
            </a:r>
            <a:r>
              <a:rPr lang="ru-RU" sz="2000" dirty="0" err="1"/>
              <a:t>борнилацетат</a:t>
            </a:r>
            <a:r>
              <a:rPr lang="ru-RU" sz="2000" dirty="0"/>
              <a:t>, </a:t>
            </a:r>
            <a:r>
              <a:rPr lang="ru-RU" sz="2000" dirty="0" err="1"/>
              <a:t>цинеол</a:t>
            </a:r>
            <a:r>
              <a:rPr lang="ru-RU" sz="2000" dirty="0"/>
              <a:t>, камфару[6]. Кроме эфирного масла содержатся салициловая, муравьиная, валериановую[6], уксусная и изовалериановая кислоты, витамин K[7]. Растение концентрирует соли К, </a:t>
            </a:r>
            <a:r>
              <a:rPr lang="ru-RU" sz="2000" dirty="0" err="1"/>
              <a:t>Са</a:t>
            </a:r>
            <a:r>
              <a:rPr lang="ru-RU" sz="2000" dirty="0"/>
              <a:t>, В, </a:t>
            </a:r>
            <a:r>
              <a:rPr lang="ru-RU" sz="2000" dirty="0" err="1"/>
              <a:t>Мд</a:t>
            </a:r>
            <a:r>
              <a:rPr lang="ru-RU" sz="2000" dirty="0"/>
              <a:t>, Б1, С1, Со, Р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t>6</a:t>
            </a:fld>
            <a:endParaRPr lang="ru-RU"/>
          </a:p>
        </p:txBody>
      </p:sp>
      <p:pic>
        <p:nvPicPr>
          <p:cNvPr id="10" name="Объект 9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10" y="1327543"/>
            <a:ext cx="3307187" cy="3571460"/>
          </a:xfrm>
        </p:spPr>
      </p:pic>
    </p:spTree>
    <p:extLst>
      <p:ext uri="{BB962C8B-B14F-4D97-AF65-F5344CB8AC3E}">
        <p14:creationId xmlns:p14="http://schemas.microsoft.com/office/powerpoint/2010/main" val="3417862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Заготовка лекарственного сырья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4356284" y="1122964"/>
            <a:ext cx="7334971" cy="5233386"/>
          </a:xfrm>
        </p:spPr>
        <p:txBody>
          <a:bodyPr>
            <a:normAutofit fontScale="92500" lnSpcReduction="10000"/>
          </a:bodyPr>
          <a:lstStyle/>
          <a:p>
            <a:pPr indent="450000" algn="just">
              <a:lnSpc>
                <a:spcPct val="150000"/>
              </a:lnSpc>
              <a:spcBef>
                <a:spcPts val="0"/>
              </a:spcBef>
            </a:pPr>
            <a:r>
              <a:rPr lang="ru-RU" sz="2000" dirty="0"/>
              <a:t>Заготавливают два вида сырья — отдельно цветки (соцветия) тысячелистника (лат. </a:t>
            </a:r>
            <a:r>
              <a:rPr lang="ru-RU" sz="2000" dirty="0" err="1"/>
              <a:t>Flores</a:t>
            </a:r>
            <a:r>
              <a:rPr lang="ru-RU" sz="2000" dirty="0"/>
              <a:t> </a:t>
            </a:r>
            <a:r>
              <a:rPr lang="ru-RU" sz="2000" dirty="0" err="1"/>
              <a:t>Millefolii</a:t>
            </a:r>
            <a:r>
              <a:rPr lang="ru-RU" sz="2000" dirty="0"/>
              <a:t>) и траву (</a:t>
            </a:r>
            <a:r>
              <a:rPr lang="ru-RU" sz="2000" dirty="0" err="1"/>
              <a:t>Herba</a:t>
            </a:r>
            <a:r>
              <a:rPr lang="ru-RU" sz="2000" dirty="0"/>
              <a:t> </a:t>
            </a:r>
            <a:r>
              <a:rPr lang="ru-RU" sz="2000" dirty="0" err="1"/>
              <a:t>Millefolii</a:t>
            </a:r>
            <a:r>
              <a:rPr lang="ru-RU" sz="2000" dirty="0"/>
              <a:t>). Траву собирают в начальную фазу цветения (июнь — первая половина августа), срезая верхушки стеблей длиной до 15 см и с 1—3 стеблевыми листьями. При заготовке соцветий срезают отдельные цветочные корзинки или щитки со стеблем не длиннее 4 см.</a:t>
            </a:r>
          </a:p>
          <a:p>
            <a:pPr indent="450000" algn="just">
              <a:lnSpc>
                <a:spcPct val="150000"/>
              </a:lnSpc>
              <a:spcBef>
                <a:spcPts val="0"/>
              </a:spcBef>
            </a:pPr>
            <a:r>
              <a:rPr lang="ru-RU" sz="2000" dirty="0"/>
              <a:t>Недопустимо вырывать растения с корнем, что приводит к уничтожению зарослей — тысячелистник многолетнее растение — и даёт урожай более трёх лет, возможно до пяти лет. </a:t>
            </a:r>
          </a:p>
          <a:p>
            <a:pPr indent="450000" algn="just">
              <a:lnSpc>
                <a:spcPct val="150000"/>
              </a:lnSpc>
              <a:spcBef>
                <a:spcPts val="0"/>
              </a:spcBef>
            </a:pPr>
            <a:r>
              <a:rPr lang="ru-RU" sz="2000" dirty="0"/>
              <a:t>Сушат сырьё под навесом или в сушилках при температуре 50 °C. Хранят сырьё в хорошо укупоренной таре, вдали от пахучих веществ. Срок годности сырья — пять лет</a:t>
            </a:r>
            <a:r>
              <a:rPr lang="ru-RU" sz="1400" dirty="0"/>
              <a:t>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t>7</a:t>
            </a:fld>
            <a:endParaRPr lang="ru-RU"/>
          </a:p>
        </p:txBody>
      </p:sp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676" y="1417983"/>
            <a:ext cx="3611094" cy="3172302"/>
          </a:xfrm>
        </p:spPr>
      </p:pic>
    </p:spTree>
    <p:extLst>
      <p:ext uri="{BB962C8B-B14F-4D97-AF65-F5344CB8AC3E}">
        <p14:creationId xmlns:p14="http://schemas.microsoft.com/office/powerpoint/2010/main" val="32156539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Применение в кулинарии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299" y="1651000"/>
            <a:ext cx="2984501" cy="3496841"/>
          </a:xfrm>
        </p:spPr>
      </p:pic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4027557" y="1147260"/>
            <a:ext cx="7889723" cy="3705981"/>
          </a:xfrm>
        </p:spPr>
        <p:txBody>
          <a:bodyPr>
            <a:noAutofit/>
          </a:bodyPr>
          <a:lstStyle/>
          <a:p>
            <a:pPr indent="457200" algn="just">
              <a:lnSpc>
                <a:spcPct val="150000"/>
              </a:lnSpc>
              <a:spcBef>
                <a:spcPts val="0"/>
              </a:spcBef>
            </a:pPr>
            <a:r>
              <a:rPr lang="ru-RU" sz="2000" dirty="0"/>
              <a:t>Запах растения слабоароматный, вкус слабо- и приятно пряный и терпкий. В качестве пряности используются листья и соцветия, но без стебля. Сухое измельченное растение и эфирное масло применяют для отдушки ликёро-водочных и кулинарных изделий, а также в овощные и картофельные супы, жирные и овощные блюда, гуляш, при приготовлении тёмных соусов и горьких настоек. Вместе с луком-резанцем и репчатым луком тысячелистник употребляется к сыру-крему.</a:t>
            </a:r>
          </a:p>
          <a:p>
            <a:pPr indent="457200" algn="just">
              <a:lnSpc>
                <a:spcPct val="150000"/>
              </a:lnSpc>
              <a:spcBef>
                <a:spcPts val="0"/>
              </a:spcBef>
            </a:pPr>
            <a:r>
              <a:rPr lang="ru-RU" sz="2000" dirty="0"/>
              <a:t>Используя тысячелистник в качестве пряности, следует быть осторожным. В большом количестве он может вызвать отравление, которое проявляется в головокружении и кожной сыпи.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93882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Применение в пчеловодстве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642533"/>
            <a:ext cx="4758267" cy="3635839"/>
          </a:xfrm>
        </p:spPr>
      </p:pic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5325533" y="1125467"/>
            <a:ext cx="6365723" cy="4669970"/>
          </a:xfrm>
        </p:spPr>
        <p:txBody>
          <a:bodyPr>
            <a:normAutofit/>
          </a:bodyPr>
          <a:lstStyle/>
          <a:p>
            <a:pPr indent="457200" algn="just">
              <a:lnSpc>
                <a:spcPct val="150000"/>
              </a:lnSpc>
              <a:spcBef>
                <a:spcPts val="0"/>
              </a:spcBef>
            </a:pPr>
            <a:r>
              <a:rPr lang="ru-RU" sz="2000" dirty="0"/>
              <a:t>Является хорошим медоносом. Определение </a:t>
            </a:r>
            <a:r>
              <a:rPr lang="ru-RU" sz="2000" dirty="0" err="1"/>
              <a:t>нектаропродуктивности</a:t>
            </a:r>
            <a:r>
              <a:rPr lang="ru-RU" sz="2000" dirty="0"/>
              <a:t> цветков в степных и лесостепных зонах показало, что один цветок выделяет от 0,0192 до 0,0246 мг нектара. На одном растении насчитывается от 114 до 190 цветков. В составе сахаров нектара преобладала фруктоза (67,71—86,99%)[9][10]. </a:t>
            </a:r>
            <a:r>
              <a:rPr lang="ru-RU" sz="2000" dirty="0" err="1"/>
              <a:t>Нектаропродуктивность</a:t>
            </a:r>
            <a:r>
              <a:rPr lang="ru-RU" sz="2000" dirty="0"/>
              <a:t> 100 цветков в условиях юга Дальнего Востока 6,6 мг, </a:t>
            </a:r>
            <a:r>
              <a:rPr lang="ru-RU" sz="2000" dirty="0" err="1"/>
              <a:t>мёдопродуктивность</a:t>
            </a:r>
            <a:r>
              <a:rPr lang="ru-RU" sz="2000" dirty="0"/>
              <a:t> — 20—25 кг/га. Пчелами посещается хорошо, когда рядом нет хороших цветущих медоносов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53943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981200" y="130177"/>
            <a:ext cx="9710056" cy="1045934"/>
          </a:xfrm>
        </p:spPr>
        <p:txBody>
          <a:bodyPr/>
          <a:lstStyle/>
          <a:p>
            <a:r>
              <a:rPr lang="ru-RU" dirty="0"/>
              <a:t>Применение в медицине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933" y="1583267"/>
            <a:ext cx="3335867" cy="4436533"/>
          </a:xfrm>
        </p:spPr>
      </p:pic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3556001" y="927652"/>
            <a:ext cx="8135256" cy="5277204"/>
          </a:xfrm>
        </p:spPr>
        <p:txBody>
          <a:bodyPr>
            <a:normAutofit fontScale="92500" lnSpcReduction="10000"/>
          </a:bodyPr>
          <a:lstStyle/>
          <a:p>
            <a:pPr indent="457200" algn="just">
              <a:lnSpc>
                <a:spcPct val="150000"/>
              </a:lnSpc>
              <a:spcBef>
                <a:spcPts val="0"/>
              </a:spcBef>
            </a:pPr>
            <a:r>
              <a:rPr lang="ru-RU" sz="2000" dirty="0"/>
              <a:t>Растение широко используется в медицине различных стран как кровоостанавливающее (при носовых, маточных, лёгочных, геморроидальных и других кровотечениях), при колите, различных заболеваниях желудочно-кишечного тракта, язвенной болезни желудка и двенадцатиперстной кишки, воспалительных заболеваниях мочевыводящих путей, как вяжущее при желудочно-кишечных расстройствах, обладает противовоспалительными и бактерицидными свойствами. Применяется в виде настоев, отваров, экстрактов. Препараты тысячелистника с крапивой применяют как кровоостанавливающее и успокаивающее средство при внутренних и наружных кровотечениях. Растение обладает противоболевыми свойствами, которые усиливаются в сочетании с травой душицей.</a:t>
            </a:r>
          </a:p>
          <a:p>
            <a:pPr indent="457200" algn="just">
              <a:lnSpc>
                <a:spcPct val="150000"/>
              </a:lnSpc>
              <a:spcBef>
                <a:spcPts val="0"/>
              </a:spcBef>
            </a:pPr>
            <a:r>
              <a:rPr lang="ru-RU" sz="1400" dirty="0"/>
              <a:t>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19990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981200" y="130177"/>
            <a:ext cx="9710056" cy="1045934"/>
          </a:xfrm>
        </p:spPr>
        <p:txBody>
          <a:bodyPr/>
          <a:lstStyle/>
          <a:p>
            <a:r>
              <a:rPr lang="ru-RU" dirty="0"/>
              <a:t>Применение в медицине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933" y="1583267"/>
            <a:ext cx="3335867" cy="4436533"/>
          </a:xfrm>
        </p:spPr>
      </p:pic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3556001" y="1176111"/>
            <a:ext cx="8135256" cy="5028745"/>
          </a:xfrm>
        </p:spPr>
        <p:txBody>
          <a:bodyPr>
            <a:noAutofit/>
          </a:bodyPr>
          <a:lstStyle/>
          <a:p>
            <a:pPr indent="457200" algn="just">
              <a:lnSpc>
                <a:spcPct val="150000"/>
              </a:lnSpc>
              <a:spcBef>
                <a:spcPts val="0"/>
              </a:spcBef>
            </a:pPr>
            <a:r>
              <a:rPr lang="ru-RU" sz="2000" dirty="0"/>
              <a:t>В народной медицине тысячелистник обыкновенный применяют при белях, малярии, бессоннице, мочекаменной болезни, некоторых заболеваниях печени, при недержании мочи, как ранозаживляющее и кровоостанавливающее при обильных менструациях.</a:t>
            </a:r>
          </a:p>
          <a:p>
            <a:pPr indent="457200" algn="just">
              <a:lnSpc>
                <a:spcPct val="150000"/>
              </a:lnSpc>
              <a:spcBef>
                <a:spcPts val="0"/>
              </a:spcBef>
            </a:pPr>
            <a:r>
              <a:rPr lang="ru-RU" sz="2000" dirty="0"/>
              <a:t>В ветеринарии тысячелистник используют как противоглистное и при желудочно-кишечных заболеваниях у телят. Примесь растения к сену способствует его перевариваемости.</a:t>
            </a:r>
          </a:p>
          <a:p>
            <a:pPr indent="457200" algn="just">
              <a:lnSpc>
                <a:spcPct val="150000"/>
              </a:lnSpc>
              <a:spcBef>
                <a:spcPts val="0"/>
              </a:spcBef>
            </a:pPr>
            <a:r>
              <a:rPr lang="ru-RU" sz="2000" dirty="0"/>
              <a:t>Растения, выращенные на культивируемой земле, имеют в отваре менее терпкий и менее «плотный» вкус, в связи с чем для лечебно-профилактического применения лучше собирать тысячелистник, растущий вне культуры — в открытом поле, лесных просветах, заброшенных лугах, вдоль грунтовых дорог и лесопосадок.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598507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485</TotalTime>
  <Words>1070</Words>
  <Application>Microsoft Office PowerPoint</Application>
  <PresentationFormat>Широкоэкранный</PresentationFormat>
  <Paragraphs>45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Times New Roman</vt:lpstr>
      <vt:lpstr>Тема Office</vt:lpstr>
      <vt:lpstr>Тысячелистник обыкновенный (Achilléa millefólium)</vt:lpstr>
      <vt:lpstr>Тысячелистник обыкновенный (Millefolii herba)</vt:lpstr>
      <vt:lpstr>Ботаническое описание</vt:lpstr>
      <vt:lpstr>Ботаническое описание</vt:lpstr>
      <vt:lpstr>Распространение</vt:lpstr>
      <vt:lpstr>Химический состав</vt:lpstr>
      <vt:lpstr>Заготовка лекарственного сырья</vt:lpstr>
      <vt:lpstr>Применение в кулинарии</vt:lpstr>
      <vt:lpstr>Применение в пчеловодстве</vt:lpstr>
      <vt:lpstr>Применение в медицине</vt:lpstr>
      <vt:lpstr>Применение в медицине</vt:lpstr>
    </vt:vector>
  </TitlesOfParts>
  <Company>inueco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Юлия Владиславовна Гриценко</dc:creator>
  <cp:lastModifiedBy>Елена Борисовна Кожевникова (Коломиец)</cp:lastModifiedBy>
  <cp:revision>33</cp:revision>
  <dcterms:created xsi:type="dcterms:W3CDTF">2021-01-21T04:43:00Z</dcterms:created>
  <dcterms:modified xsi:type="dcterms:W3CDTF">2023-11-29T10:09:21Z</dcterms:modified>
</cp:coreProperties>
</file>