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82" r:id="rId2"/>
    <p:sldId id="291" r:id="rId3"/>
    <p:sldId id="292" r:id="rId4"/>
    <p:sldId id="293" r:id="rId5"/>
    <p:sldId id="294" r:id="rId6"/>
    <p:sldId id="295" r:id="rId7"/>
    <p:sldId id="296" r:id="rId8"/>
    <p:sldId id="297" r:id="rId9"/>
    <p:sldId id="298" r:id="rId10"/>
    <p:sldId id="299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72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B6421C-91A7-42F4-8DD0-E1503AEACE13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6826C-F936-4E7E-9B48-528FC76461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094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10199" y="435430"/>
            <a:ext cx="6270171" cy="3918856"/>
          </a:xfrm>
        </p:spPr>
        <p:txBody>
          <a:bodyPr anchor="ctr">
            <a:normAutofit/>
          </a:bodyPr>
          <a:lstStyle>
            <a:lvl1pPr algn="ctr">
              <a:defRPr sz="5400"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10199" y="4572000"/>
            <a:ext cx="6270171" cy="1648682"/>
          </a:xfrm>
        </p:spPr>
        <p:txBody>
          <a:bodyPr anchor="ctr"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Челябинск, 2021</a:t>
            </a:r>
          </a:p>
        </p:txBody>
      </p:sp>
    </p:spTree>
    <p:extLst>
      <p:ext uri="{BB962C8B-B14F-4D97-AF65-F5344CB8AC3E}">
        <p14:creationId xmlns:p14="http://schemas.microsoft.com/office/powerpoint/2010/main" val="2470806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793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943" y="1415143"/>
            <a:ext cx="11114313" cy="3483428"/>
          </a:xfrm>
        </p:spPr>
        <p:txBody>
          <a:bodyPr anchor="ctr"/>
          <a:lstStyle>
            <a:lvl1pPr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6943" y="5050971"/>
            <a:ext cx="11114313" cy="1038679"/>
          </a:xfrm>
        </p:spPr>
        <p:txBody>
          <a:bodyPr anchor="ctr"/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950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0313" y="261256"/>
            <a:ext cx="9720943" cy="1034144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1629" y="1474787"/>
            <a:ext cx="5508171" cy="470217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474787"/>
            <a:ext cx="5519056" cy="470217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9719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808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118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1" y="250372"/>
            <a:ext cx="9710056" cy="104593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5300" y="1534886"/>
            <a:ext cx="6172200" cy="466997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79771" y="1534886"/>
            <a:ext cx="4811485" cy="466997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768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5410199" y="435429"/>
            <a:ext cx="6270171" cy="5693227"/>
          </a:xfrm>
        </p:spPr>
        <p:txBody>
          <a:bodyPr anchor="ctr">
            <a:normAutofit/>
          </a:bodyPr>
          <a:lstStyle>
            <a:lvl1pPr algn="ctr">
              <a:defRPr sz="5400" b="1"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007455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0313" y="174172"/>
            <a:ext cx="9720943" cy="11160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743" y="1469571"/>
            <a:ext cx="11190513" cy="47073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30806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9703D75F-3C8C-4373-9499-703616C11FA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1454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9" r:id="rId8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96886" y="0"/>
            <a:ext cx="6395114" cy="1529848"/>
          </a:xfrm>
        </p:spPr>
        <p:txBody>
          <a:bodyPr>
            <a:normAutofit fontScale="90000"/>
          </a:bodyPr>
          <a:lstStyle/>
          <a:p>
            <a:r>
              <a:rPr lang="ru-RU" dirty="0"/>
              <a:t>Подсолнечник однолетний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8276" y="1395483"/>
            <a:ext cx="4972334" cy="372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817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3200" b="0" dirty="0"/>
              <a:t>Название «подсолнечник » </a:t>
            </a:r>
            <a:br>
              <a:rPr lang="ru-RU" sz="3200" b="0" dirty="0"/>
            </a:br>
            <a:r>
              <a:rPr lang="ru-RU" sz="3200" b="0" dirty="0"/>
              <a:t>произошло от двух латинских слов - «солнце» и «цветок»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2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7542" y="1948068"/>
            <a:ext cx="5763714" cy="324208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896FF6C-7899-4EF8-94F9-2E9562173CAC}"/>
              </a:ext>
            </a:extLst>
          </p:cNvPr>
          <p:cNvSpPr/>
          <p:nvPr/>
        </p:nvSpPr>
        <p:spPr>
          <a:xfrm>
            <a:off x="734784" y="1529810"/>
            <a:ext cx="4513077" cy="3463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SimSun" panose="02010600030101010101" pitchFamily="2" charset="-122"/>
              </a:rPr>
              <a:t>Класс: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SimSun" panose="02010600030101010101" pitchFamily="2" charset="-122"/>
              </a:rPr>
              <a:t> Двудольные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SimSun" panose="02010600030101010101" pitchFamily="2" charset="-122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SimSun" panose="02010600030101010101" pitchFamily="2" charset="-122"/>
              </a:rPr>
              <a:t>Порядок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SimSun" panose="02010600030101010101" pitchFamily="2" charset="-122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  <a:cs typeface="SimSun" panose="02010600030101010101" pitchFamily="2" charset="-122"/>
              </a:rPr>
              <a:t>Астроцветные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SimSun" panose="02010600030101010101" pitchFamily="2" charset="-122"/>
              </a:rPr>
              <a:t>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SimSun" panose="02010600030101010101" pitchFamily="2" charset="-122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SimSun" panose="02010600030101010101" pitchFamily="2" charset="-122"/>
              </a:rPr>
              <a:t>Семейство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SimSun" panose="02010600030101010101" pitchFamily="2" charset="-122"/>
              </a:rPr>
              <a:t>: Астровые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SimSun" panose="02010600030101010101" pitchFamily="2" charset="-122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SimSun" panose="02010600030101010101" pitchFamily="2" charset="-122"/>
              </a:rPr>
              <a:t>Род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SimSun" panose="02010600030101010101" pitchFamily="2" charset="-122"/>
              </a:rPr>
              <a:t>: Подсолнечник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SimSun" panose="02010600030101010101" pitchFamily="2" charset="-122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SimSun" panose="02010600030101010101" pitchFamily="2" charset="-122"/>
              </a:rPr>
              <a:t>Вид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SimSun" panose="02010600030101010101" pitchFamily="2" charset="-122"/>
              </a:rPr>
              <a:t>:</a:t>
            </a:r>
            <a:r>
              <a:rPr lang="ru-RU" sz="2400" b="1" dirty="0">
                <a:solidFill>
                  <a:srgbClr val="2021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SimSun" panose="02010600030101010101" pitchFamily="2" charset="-122"/>
              </a:rPr>
              <a:t> </a:t>
            </a:r>
            <a:r>
              <a:rPr lang="ru-RU" sz="2400" dirty="0" err="1">
                <a:solidFill>
                  <a:srgbClr val="2021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SimSun" panose="02010600030101010101" pitchFamily="2" charset="-122"/>
              </a:rPr>
              <a:t>Подсо́лнечник</a:t>
            </a:r>
            <a:r>
              <a:rPr lang="ru-RU" sz="2400" dirty="0">
                <a:solidFill>
                  <a:srgbClr val="2021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SimSun" panose="02010600030101010101" pitchFamily="2" charset="-122"/>
              </a:rPr>
              <a:t> </a:t>
            </a:r>
            <a:r>
              <a:rPr lang="ru-RU" sz="2400" dirty="0" err="1">
                <a:solidFill>
                  <a:srgbClr val="2021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SimSun" panose="02010600030101010101" pitchFamily="2" charset="-122"/>
              </a:rPr>
              <a:t>одноле́тний</a:t>
            </a:r>
            <a:r>
              <a:rPr lang="ru-RU" sz="2400" dirty="0">
                <a:solidFill>
                  <a:srgbClr val="2021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SimSun" panose="02010600030101010101" pitchFamily="2" charset="-122"/>
              </a:rPr>
              <a:t>, или </a:t>
            </a:r>
            <a:r>
              <a:rPr lang="ru-RU" sz="2400" dirty="0" err="1">
                <a:solidFill>
                  <a:srgbClr val="2021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SimSun" panose="02010600030101010101" pitchFamily="2" charset="-122"/>
              </a:rPr>
              <a:t>Подсóлнечник</a:t>
            </a:r>
            <a:r>
              <a:rPr lang="ru-RU" sz="2400" dirty="0">
                <a:solidFill>
                  <a:srgbClr val="2021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SimSun" panose="02010600030101010101" pitchFamily="2" charset="-122"/>
              </a:rPr>
              <a:t> </a:t>
            </a:r>
            <a:r>
              <a:rPr lang="ru-RU" sz="2400" dirty="0" err="1">
                <a:solidFill>
                  <a:srgbClr val="2021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SimSun" panose="02010600030101010101" pitchFamily="2" charset="-122"/>
              </a:rPr>
              <a:t>мáсличный</a:t>
            </a:r>
            <a:r>
              <a:rPr lang="ru-RU" sz="2400" dirty="0">
                <a:solidFill>
                  <a:srgbClr val="2021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SimSun" panose="02010600030101010101" pitchFamily="2" charset="-122"/>
              </a:rPr>
              <a:t>(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SimSun" panose="02010600030101010101" pitchFamily="2" charset="-122"/>
              </a:rPr>
              <a:t>лат.</a:t>
            </a:r>
            <a:r>
              <a:rPr lang="ru-RU" sz="2400" dirty="0">
                <a:solidFill>
                  <a:srgbClr val="2021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SimSun" panose="02010600030101010101" pitchFamily="2" charset="-122"/>
              </a:rPr>
              <a:t> </a:t>
            </a:r>
            <a:r>
              <a:rPr lang="la-Latn" sz="2400" i="1" dirty="0">
                <a:solidFill>
                  <a:srgbClr val="2021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SimSun" panose="02010600030101010101" pitchFamily="2" charset="-122"/>
              </a:rPr>
              <a:t>Heliánthus ánnuus</a:t>
            </a:r>
            <a:r>
              <a:rPr lang="ru-RU" sz="2400" dirty="0">
                <a:solidFill>
                  <a:srgbClr val="2021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SimSun" panose="02010600030101010101" pitchFamily="2" charset="-122"/>
              </a:rPr>
              <a:t>) </a:t>
            </a:r>
            <a:r>
              <a:rPr lang="ru-RU" sz="2400" b="1" dirty="0">
                <a:solidFill>
                  <a:srgbClr val="2021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SimSun" panose="02010600030101010101" pitchFamily="2" charset="-122"/>
              </a:rPr>
              <a:t>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91229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41445"/>
            <a:ext cx="5513696" cy="5336273"/>
          </a:xfrm>
        </p:spPr>
        <p:txBody>
          <a:bodyPr>
            <a:normAutofit/>
          </a:bodyPr>
          <a:lstStyle/>
          <a:p>
            <a:r>
              <a:rPr lang="ru-RU" sz="3200" b="0" dirty="0"/>
              <a:t>Класс - двудольные.</a:t>
            </a:r>
            <a:br>
              <a:rPr lang="ru-RU" sz="3200" b="0" dirty="0"/>
            </a:br>
            <a:r>
              <a:rPr lang="ru-RU" sz="3200" b="0" dirty="0"/>
              <a:t> Семейство - сложноцветные.</a:t>
            </a:r>
            <a:br>
              <a:rPr lang="ru-RU" sz="3200" b="0" dirty="0"/>
            </a:br>
            <a:r>
              <a:rPr lang="ru-RU" sz="3200" b="0" dirty="0"/>
              <a:t> Род – подсолнечник.</a:t>
            </a:r>
            <a:br>
              <a:rPr lang="ru-RU" sz="3200" b="0" dirty="0"/>
            </a:br>
            <a:br>
              <a:rPr lang="ru-RU" sz="3200" b="0" dirty="0"/>
            </a:br>
            <a:r>
              <a:rPr lang="ru-RU" sz="3200" b="0" dirty="0"/>
              <a:t>Название «сложноцветные» семейство получило за строение соцветия цветка, которое образовано множеством мелких цветков.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3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5140" y="1173092"/>
            <a:ext cx="5882186" cy="4088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352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0313" y="174172"/>
            <a:ext cx="9903239" cy="3251416"/>
          </a:xfrm>
        </p:spPr>
        <p:txBody>
          <a:bodyPr>
            <a:normAutofit/>
          </a:bodyPr>
          <a:lstStyle/>
          <a:p>
            <a:r>
              <a:rPr lang="ru-RU" sz="3200" b="0" dirty="0"/>
              <a:t>Оно стало украшением садов Мадрида, а позже и всей Европы. Из истории подсолнечника. Родина подсолнечника – Америка. В Калифорнии сохранились заросли его дикорастущих родичей. Около 500 лет назад семена подсолнечника были привезены в Испанию экспедицией Христофора Колумба.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4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446" y="3386346"/>
            <a:ext cx="3998794" cy="27565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5009" y="3302758"/>
            <a:ext cx="3732774" cy="280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587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 подсолнечника.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Декоративный подсолнечник Благодаря беспрерывному труду селекционеров, вооруженных современными методами биотехнологии и генетики, было создано свыше 150 новых сортов и гибридов декоративного подсолнечника. Ежегодно на рынке появляются новинки, каждая из которых — новое слово в селекции вида. Уже выведены: трогательные миниатюрные подсолнухи, способные на одном стебельке одновременно выдерживать несколько цветков; очаровательные махровые подсолнухи с плотной оранжево-коричневой сердцевиной; подсолнухи, похожие на бархатцы; и множество декоративных сортов с неординарной окраской — от кремовой до персиково-розовой.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879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 подсолнечника.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Однолетний подсолнечник . Подсолнечник однолетний – это важнейшая в мире масличная культура. Отзывчивая и благодарная к применяемым агрономическим технологиям, она очень полезна и плодородна. Не зря в геральдике цветок подсолнечника символизирует процветание и плодородие. Кроме того, удивительно похожее на солнце растение в любую погоду на любом участке создает светлую и теплую атмосферу.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222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Подсолнечник – однолетнее растение.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Корневая система  подсолнечника масличного стержневая, проникает в почву на 2—3 м, что позволяет ему использовать влагу глубоких горизонтов. Стебель  до 5 м (у масличных сортов 0,6—2,5 метров), прямостоячий, преимущественно неветвящийся, покрыт жёсткими волосками. Внутри стебля находится мягкая, упругая сердцевина. Листья  </a:t>
            </a:r>
            <a:r>
              <a:rPr lang="ru-RU" dirty="0" err="1"/>
              <a:t>очерёдные</a:t>
            </a:r>
            <a:r>
              <a:rPr lang="ru-RU" dirty="0"/>
              <a:t>, на длинных черешках, верхние сидячие, нижние супротивные, зелёные, овально-сердцевидные с заострёнными концами, с пластиной до 40 см длины, опушённые короткими жёсткими волосками (что обеспечивает ему большую засухоустойчивость), с пильчатыми краями.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2741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8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3367" y="27200"/>
            <a:ext cx="8438866" cy="63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564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Целебные свойства средств на основе лепестков подсолнуха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/>
              <a:t>Препараты с добавлением цветков считаются хорошими отхаркивающими средствами. Их нередко назначают при простудах. Они способствуют расслаблению гладкой мускулатуры внутренних органов, снижению температуры.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При помощи желтых лепестков подсолнуха лечат желтуху и различные недуги печени и желчевыводящих путей.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Настой на основе растения заметно улучшает аппетит. Пить его советуют по трети стакана трижды – четырежды в сутки.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Воспользоваться целебными свойствами подсолнечника можно при повышенной нервной возбудимости. Настойка поможет поскорее выйти из состояния депрессии или стресса, успокоиться. Пить ее надо по 40 капель перед приемом пищи.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443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0313" y="174171"/>
            <a:ext cx="10107956" cy="6182179"/>
          </a:xfrm>
        </p:spPr>
        <p:txBody>
          <a:bodyPr>
            <a:normAutofit/>
          </a:bodyPr>
          <a:lstStyle/>
          <a:p>
            <a:pPr algn="l"/>
            <a:r>
              <a:rPr lang="ru-RU" sz="2800" b="0" dirty="0"/>
              <a:t>5.Чаем из лепестков подсолнуха можно лечить недуги сердечно-сосудистой системы, желудочно-кишечные колики, крапивницу, невралгии, катар верхних дыхательных путей, грипп. Допускается и наружное его применение – в качестве анальгетика и противовоспалительного средства.</a:t>
            </a:r>
            <a:br>
              <a:rPr lang="ru-RU" sz="2800" b="0" dirty="0"/>
            </a:br>
            <a:br>
              <a:rPr lang="ru-RU" sz="2800" b="0" dirty="0"/>
            </a:br>
            <a:r>
              <a:rPr lang="ru-RU" sz="2800" b="0" dirty="0"/>
              <a:t>6.Примочки с отваром или настоем на цветах подсолнечника быстро устраняют все признаки герпеса. Смоченный тампон необходимо приложить к больному месту и на время прикрепить его пластырем.</a:t>
            </a:r>
            <a:br>
              <a:rPr lang="ru-RU" sz="2800" b="0" dirty="0"/>
            </a:br>
            <a:br>
              <a:rPr lang="ru-RU" sz="2800" b="0" dirty="0"/>
            </a:br>
            <a:r>
              <a:rPr lang="ru-RU" sz="2800" b="0" dirty="0"/>
              <a:t>7.Нередко полезные свойства лепестков подсолнуха используют для борьбы с псориазом. Настойка подходит как для внутреннего, так и для наружного применения – темной маслянистой жидкостью протирают пораженные места.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6239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586</Words>
  <Application>Microsoft Office PowerPoint</Application>
  <PresentationFormat>Широкоэкранный</PresentationFormat>
  <Paragraphs>30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SimSun</vt:lpstr>
      <vt:lpstr>Arial</vt:lpstr>
      <vt:lpstr>Calibri</vt:lpstr>
      <vt:lpstr>Times New Roman</vt:lpstr>
      <vt:lpstr>Тема Office</vt:lpstr>
      <vt:lpstr>Подсолнечник однолетний</vt:lpstr>
      <vt:lpstr>Название «подсолнечник »  произошло от двух латинских слов - «солнце» и «цветок» </vt:lpstr>
      <vt:lpstr>Класс - двудольные.  Семейство - сложноцветные.  Род – подсолнечник.  Название «сложноцветные» семейство получило за строение соцветия цветка, которое образовано множеством мелких цветков.</vt:lpstr>
      <vt:lpstr>Оно стало украшением садов Мадрида, а позже и всей Европы. Из истории подсолнечника. Родина подсолнечника – Америка. В Калифорнии сохранились заросли его дикорастущих родичей. Около 500 лет назад семена подсолнечника были привезены в Испанию экспедицией Христофора Колумба.</vt:lpstr>
      <vt:lpstr>Виды подсолнечника. </vt:lpstr>
      <vt:lpstr>Виды подсолнечника. </vt:lpstr>
      <vt:lpstr>Подсолнечник – однолетнее растение. </vt:lpstr>
      <vt:lpstr>Презентация PowerPoint</vt:lpstr>
      <vt:lpstr>Целебные свойства средств на основе лепестков подсолнуха</vt:lpstr>
      <vt:lpstr>5.Чаем из лепестков подсолнуха можно лечить недуги сердечно-сосудистой системы, желудочно-кишечные колики, крапивницу, невралгии, катар верхних дыхательных путей, грипп. Допускается и наружное его применение – в качестве анальгетика и противовоспалительного средства.  6.Примочки с отваром или настоем на цветах подсолнечника быстро устраняют все признаки герпеса. Смоченный тампон необходимо приложить к больному месту и на время прикрепить его пластырем.  7.Нередко полезные свойства лепестков подсолнуха используют для борьбы с псориазом. Настойка подходит как для внутреннего, так и для наружного применения – темной маслянистой жидкостью протирают пораженные места.</vt:lpstr>
    </vt:vector>
  </TitlesOfParts>
  <Company>inueco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Юлия Владиславовна Гриценко</dc:creator>
  <cp:lastModifiedBy>Елена Борисовна Кожевникова (Коломиец)</cp:lastModifiedBy>
  <cp:revision>36</cp:revision>
  <dcterms:created xsi:type="dcterms:W3CDTF">2021-01-21T04:43:00Z</dcterms:created>
  <dcterms:modified xsi:type="dcterms:W3CDTF">2023-11-29T09:49:03Z</dcterms:modified>
</cp:coreProperties>
</file>