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9"/>
  </p:notesMasterIdLst>
  <p:sldIdLst>
    <p:sldId id="282" r:id="rId2"/>
    <p:sldId id="284" r:id="rId3"/>
    <p:sldId id="286" r:id="rId4"/>
    <p:sldId id="287" r:id="rId5"/>
    <p:sldId id="288" r:id="rId6"/>
    <p:sldId id="291" r:id="rId7"/>
    <p:sldId id="289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72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6421C-91A7-42F4-8DD0-E1503AEACE13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6826C-F936-4E7E-9B48-528FC764618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10199" y="435430"/>
            <a:ext cx="6270171" cy="3918856"/>
          </a:xfrm>
        </p:spPr>
        <p:txBody>
          <a:bodyPr anchor="ctr">
            <a:normAutofit/>
          </a:bodyPr>
          <a:lstStyle>
            <a:lvl1pPr algn="ctr">
              <a:defRPr sz="54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10199" y="4572000"/>
            <a:ext cx="6270171" cy="1648682"/>
          </a:xfrm>
        </p:spPr>
        <p:txBody>
          <a:bodyPr anchor="ctr"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Челябинск, 2021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943" y="1415143"/>
            <a:ext cx="11114313" cy="3483428"/>
          </a:xfrm>
        </p:spPr>
        <p:txBody>
          <a:bodyPr anchor="ctr"/>
          <a:lstStyle>
            <a:lvl1pPr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6943" y="5050971"/>
            <a:ext cx="11114313" cy="1038679"/>
          </a:xfrm>
        </p:spPr>
        <p:txBody>
          <a:bodyPr anchor="ctr"/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3" y="261256"/>
            <a:ext cx="9720943" cy="1034144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629" y="1474787"/>
            <a:ext cx="5508171" cy="470217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474787"/>
            <a:ext cx="5519056" cy="470217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1" y="250372"/>
            <a:ext cx="9710056" cy="104593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300" y="1534886"/>
            <a:ext cx="6172200" cy="466997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79771" y="1534886"/>
            <a:ext cx="4811485" cy="466997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5410199" y="435429"/>
            <a:ext cx="6270171" cy="5693227"/>
          </a:xfrm>
        </p:spPr>
        <p:txBody>
          <a:bodyPr anchor="ctr">
            <a:normAutofit/>
          </a:bodyPr>
          <a:lstStyle>
            <a:lvl1pPr algn="ctr">
              <a:defRPr sz="5400" b="1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3" y="174172"/>
            <a:ext cx="9720943" cy="1116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743" y="1469571"/>
            <a:ext cx="11190513" cy="4707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30806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9703D75F-3C8C-4373-9499-703616C11FAA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10199" y="435430"/>
            <a:ext cx="6270171" cy="1062066"/>
          </a:xfrm>
        </p:spPr>
        <p:txBody>
          <a:bodyPr/>
          <a:lstStyle/>
          <a:p>
            <a:r>
              <a:rPr lang="ru-RU"/>
              <a:t>Мать-и-мачеха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Content Placeholder 4" descr="-26484663_1424118.pdf-46">
            <a:extLst>
              <a:ext uri="{FF2B5EF4-FFF2-40B4-BE49-F238E27FC236}">
                <a16:creationId xmlns:a16="http://schemas.microsoft.com/office/drawing/2014/main" id="{10AE2063-9480-4EE9-B002-74D2C8D9E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760" y="1497496"/>
            <a:ext cx="7014103" cy="526111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Content Placeholder 4" descr="1563a8c30573afdefc96f26a889c6c923ab458553f8edb090a2a740fe8c9a18d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43065" y="173990"/>
            <a:ext cx="4603750" cy="6182360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2</a:t>
            </a:fld>
            <a:endParaRPr lang="ru-RU"/>
          </a:p>
        </p:txBody>
      </p:sp>
      <p:sp>
        <p:nvSpPr>
          <p:cNvPr id="6" name="Text Box 5"/>
          <p:cNvSpPr txBox="1"/>
          <p:nvPr/>
        </p:nvSpPr>
        <p:spPr>
          <a:xfrm>
            <a:off x="360045" y="1758315"/>
            <a:ext cx="5988685" cy="40925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Ма́ть-и-ма́чеха</a:t>
            </a:r>
            <a:r>
              <a:rPr lang="ru-RU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(лат. </a:t>
            </a:r>
            <a:r>
              <a:rPr lang="ru-RU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Tussilágo</a:t>
            </a:r>
            <a:r>
              <a:rPr lang="ru-RU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 — монотипный род цветковых ранневесенних растений семейства Астровые, или Сложноцветные (</a:t>
            </a:r>
            <a:r>
              <a:rPr lang="ru-RU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Asteraceae</a:t>
            </a:r>
            <a:r>
              <a:rPr lang="ru-RU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Единственный вид — </a:t>
            </a:r>
            <a:r>
              <a:rPr lang="ru-RU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мать-и-мачеха обыкновенная</a:t>
            </a:r>
            <a:r>
              <a:rPr lang="ru-RU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(лат. </a:t>
            </a:r>
            <a:r>
              <a:rPr lang="ru-RU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Tussilágo fárfara</a:t>
            </a:r>
            <a:r>
              <a:rPr lang="ru-RU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): многолетнее травянистое растение, широко распространённое в Евразии, Африке, а также, как заносное в других частях света.</a:t>
            </a:r>
          </a:p>
          <a:p>
            <a:r>
              <a:rPr lang="ru-RU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Особенностью мать-и-мачехи является то, что оно цветёт ранней весной, до распускания листьев. С древних времён растение используется как лекарственное.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/>
              <a:t>Ботаническое описание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810" y="1341755"/>
            <a:ext cx="6937375" cy="4702175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/>
              <a:t>Корневище длинное, ветвистое, ползучее (из почек на корневище развиваются побеги двух типов: цветоносные и вегетативные) 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>
                <a:sym typeface="+mn-ea"/>
              </a:rPr>
              <a:t>Прямостоячие невысокие цветоносные побеги, покрытые яйцевидно-ланцетными, часто буроватыми, чешуевидными листьями;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>
                <a:sym typeface="+mn-ea"/>
              </a:rPr>
              <a:t>На побеге - одиночная поникающая головка (однорядное покрывало, плоское цветоложе, цветки 2ух видов);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/>
              <a:t>Цветки, которые находятся в середине соцветия — обоеполые, трубчатые, бесплодные;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/>
              <a:t>Плод — цилиндрическая семянка, с паппусом (хохолком) из мягких волосков. После созревания плодов цветоносные побеги отмирают;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/>
              <a:t>Через некоторое время после начала цветения начинают развиваться вегетативные побеги.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3</a:t>
            </a:fld>
            <a:endParaRPr lang="ru-RU" dirty="0"/>
          </a:p>
        </p:txBody>
      </p:sp>
      <p:pic>
        <p:nvPicPr>
          <p:cNvPr id="6" name="Content Placeholder 5" descr="50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169275" y="1029335"/>
            <a:ext cx="3521710" cy="53270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/>
              <a:t>Распространение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4</a:t>
            </a:fld>
            <a:endParaRPr lang="ru-RU"/>
          </a:p>
        </p:txBody>
      </p:sp>
      <p:sp>
        <p:nvSpPr>
          <p:cNvPr id="4" name="Text Box 3"/>
          <p:cNvSpPr txBox="1"/>
          <p:nvPr/>
        </p:nvSpPr>
        <p:spPr>
          <a:xfrm>
            <a:off x="447040" y="1290320"/>
            <a:ext cx="7092315" cy="47078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Многолетнее растение, широко распространённое в </a:t>
            </a:r>
            <a:r>
              <a:rPr lang="ru-RU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Евразии </a:t>
            </a:r>
            <a:r>
              <a:rPr lang="ru-RU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(вся территория Западной Европы, Урал, Западная Сибирь, Восточная Сибирь, Казахстан, горы Средней Азии и Южной Сибири, Малая Азия) и  (как заносное растение) в</a:t>
            </a:r>
            <a:r>
              <a:rPr lang="ru-RU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 Северной Америке</a:t>
            </a:r>
            <a:r>
              <a:rPr lang="ru-RU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. В Европейском секторе заходит в </a:t>
            </a:r>
            <a:r>
              <a:rPr lang="ru-RU" altLang="en-US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Арктику</a:t>
            </a:r>
            <a:r>
              <a:rPr lang="ru-RU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 (Арктическая Скандинавия, Мурманская область, полуостров Канин, Колгуев, Малоземельская и Большеземельская тундры).</a:t>
            </a:r>
          </a:p>
          <a:p>
            <a:endParaRPr lang="ru-RU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встречается на участках, свободных от дёрна, — берегах водоёмов, на склонах оврагов и оползней, нередко на участках, подвергшихся антропогенному воздействию — полях, пустырях, свалках. Предпочитает глинистые почвы, но встречается также и на почвах другого типа, в том числе на песчаных и галечных речных отмелях. Обычное время цветения в условиях европейской части России — в</a:t>
            </a:r>
            <a:r>
              <a:rPr lang="ru-RU" altLang="en-US" sz="2000" u="sng">
                <a:latin typeface="Times New Roman" panose="02020603050405020304" pitchFamily="18" charset="0"/>
                <a:cs typeface="Times New Roman" panose="02020603050405020304" pitchFamily="18" charset="0"/>
              </a:rPr>
              <a:t> апреле</a:t>
            </a:r>
            <a:r>
              <a:rPr lang="ru-RU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Content Placeholder 4" descr="matimacheha1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90535" y="1057910"/>
            <a:ext cx="3844290" cy="50641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5</a:t>
            </a:fld>
            <a:endParaRPr lang="ru-RU"/>
          </a:p>
        </p:txBody>
      </p:sp>
      <p:sp>
        <p:nvSpPr>
          <p:cNvPr id="3" name="Text Box 2"/>
          <p:cNvSpPr txBox="1"/>
          <p:nvPr/>
        </p:nvSpPr>
        <p:spPr>
          <a:xfrm>
            <a:off x="3274695" y="458470"/>
            <a:ext cx="691959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en-US" sz="3600" b="1"/>
              <a:t>Состав и полезные вещества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1687830" y="1285875"/>
            <a:ext cx="588518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 sz="2000"/>
              <a:t>В 100 г растения содержится:</a:t>
            </a:r>
          </a:p>
        </p:txBody>
      </p:sp>
      <p:graphicFrame>
        <p:nvGraphicFramePr>
          <p:cNvPr id="6" name="Table 5"/>
          <p:cNvGraphicFramePr/>
          <p:nvPr/>
        </p:nvGraphicFramePr>
        <p:xfrm>
          <a:off x="1139190" y="1866900"/>
          <a:ext cx="9739630" cy="12249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9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69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83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000"/>
                        <a:t>Основные вещества: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000"/>
                        <a:t>г: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3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000"/>
                        <a:t>Белки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000"/>
                        <a:t>2,477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3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000"/>
                        <a:t>Жиры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000"/>
                        <a:t>1,745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/>
          <p:nvPr/>
        </p:nvGraphicFramePr>
        <p:xfrm>
          <a:off x="1139190" y="3512185"/>
          <a:ext cx="9740900" cy="162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5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5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5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51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000">
                          <a:solidFill>
                            <a:schemeClr val="bg1"/>
                          </a:solidFill>
                        </a:rPr>
                        <a:t>Минералы: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000"/>
                        <a:t>мг: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000"/>
                        <a:t>мг: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1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000"/>
                        <a:t>Железо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000"/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000"/>
                        <a:t>Магний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000"/>
                        <a:t>228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1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000"/>
                        <a:t>Кальций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000"/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000"/>
                        <a:t>Медь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000"/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1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000"/>
                        <a:t>Калий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000"/>
                        <a:t>Натрий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2000"/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6</a:t>
            </a:fld>
            <a:endParaRPr lang="ru-RU"/>
          </a:p>
        </p:txBody>
      </p:sp>
      <p:sp>
        <p:nvSpPr>
          <p:cNvPr id="3" name="Text Box 2"/>
          <p:cNvSpPr txBox="1"/>
          <p:nvPr/>
        </p:nvSpPr>
        <p:spPr>
          <a:xfrm>
            <a:off x="774700" y="4853305"/>
            <a:ext cx="1064260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Листья и цветки мать-и-мачехи содержат фарадиол, флавоноиды, горький гликозид тусилагин, слизи, дубильные вещества, следы летучих масел, которые действуют антибактериально и противосудорожно, каротиноиды, кремниевую, яблочную и галловую кислоты, минеральные соли, полисахариды.</a:t>
            </a:r>
            <a:endParaRPr lang="ru-RU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06ed9f9597a630e31cf0307d2034c4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065" y="0"/>
            <a:ext cx="6471285" cy="48533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1" y="182"/>
            <a:ext cx="9710056" cy="1045934"/>
          </a:xfrm>
        </p:spPr>
        <p:txBody>
          <a:bodyPr/>
          <a:lstStyle/>
          <a:p>
            <a:r>
              <a:rPr lang="ru-RU" sz="3600"/>
              <a:t>Лечебные свойства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6930" y="969010"/>
            <a:ext cx="10854055" cy="4996815"/>
          </a:xfrm>
        </p:spPr>
        <p:txBody>
          <a:bodyPr>
            <a:normAutofit fontScale="25000" lnSpcReduction="10000"/>
          </a:bodyPr>
          <a:lstStyle/>
          <a:p>
            <a:pPr marL="514350" indent="-514350">
              <a:buAutoNum type="arabicPeriod"/>
            </a:pPr>
            <a:r>
              <a:rPr lang="ru-RU" sz="8000" b="1"/>
              <a:t>Официальная медицина</a:t>
            </a:r>
            <a:r>
              <a:rPr lang="ru-RU" sz="8000"/>
              <a:t>: листья мать-и-мачехи, сухое сырье в упаковках разной весовой ценности.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8000"/>
              <a:t> </a:t>
            </a:r>
            <a:r>
              <a:rPr lang="ru-RU" sz="8000" b="1"/>
              <a:t>В народной медицине</a:t>
            </a:r>
            <a:r>
              <a:rPr lang="ru-RU" sz="8000"/>
              <a:t>:</a:t>
            </a:r>
          </a:p>
          <a:p>
            <a:pPr marL="514350" indent="-514350">
              <a:buFont typeface="+mj-lt"/>
              <a:buAutoNum type="alphaLcParenR"/>
            </a:pPr>
            <a:r>
              <a:rPr lang="ru-RU" sz="8000"/>
              <a:t> При воспаленном состоянии слизистой оболочки верхних дыхательных путей полезен чай из мать-и-мачехи;</a:t>
            </a:r>
          </a:p>
          <a:p>
            <a:pPr marL="514350" indent="-514350">
              <a:buFont typeface="+mj-lt"/>
              <a:buAutoNum type="alphaLcParenR"/>
            </a:pPr>
            <a:r>
              <a:rPr lang="ru-RU" sz="8000"/>
              <a:t> При кашле готовят настой из столовой ложки смеси  листьев мать-и-мачехи;</a:t>
            </a:r>
          </a:p>
          <a:p>
            <a:pPr marL="514350" indent="-514350">
              <a:buFont typeface="+mj-lt"/>
              <a:buAutoNum type="alphaLcParenR"/>
            </a:pPr>
            <a:r>
              <a:rPr lang="ru-RU" sz="8000"/>
              <a:t> При заболеваниях печени, высыпаниях, пятнах на теле столовую ложку сбора из цветков мать-и-мачехи, травы руты и горца птичьего;</a:t>
            </a:r>
          </a:p>
          <a:p>
            <a:pPr marL="514350" indent="-514350">
              <a:buFont typeface="+mj-lt"/>
              <a:buAutoNum type="alphaLcParenR"/>
            </a:pPr>
            <a:r>
              <a:rPr lang="ru-RU" sz="8000"/>
              <a:t> При туберкулезе легких свежевыжатый сок из листьев, при кашле - настой;</a:t>
            </a:r>
          </a:p>
          <a:p>
            <a:pPr marL="514350" indent="-514350">
              <a:buFont typeface="+mj-lt"/>
              <a:buAutoNum type="alphaLcParenR"/>
            </a:pPr>
            <a:r>
              <a:rPr lang="ru-RU" sz="8000"/>
              <a:t> При простуде рекомендуют сироп;</a:t>
            </a:r>
          </a:p>
          <a:p>
            <a:pPr marL="514350" indent="-514350">
              <a:buFont typeface="+mj-lt"/>
              <a:buAutoNum type="alphaLcParenR"/>
            </a:pPr>
            <a:r>
              <a:rPr lang="ru-RU" sz="8000"/>
              <a:t> Наружно: Примочками со свежим соком лечат гнойные раны, язвы, нарывы. </a:t>
            </a:r>
          </a:p>
          <a:p>
            <a:pPr marL="514350" indent="-514350">
              <a:buFont typeface="+mj-lt"/>
              <a:buAutoNum type="alphaLcParenR"/>
            </a:pPr>
            <a:r>
              <a:rPr lang="ru-RU" sz="8000"/>
              <a:t> При головной боли свежие листья мать-и-мачехи прикладывают гладкой стороной ко лбу и вискам. </a:t>
            </a:r>
          </a:p>
          <a:p>
            <a:r>
              <a:rPr lang="ru-RU" sz="8000"/>
              <a:t>3.    </a:t>
            </a:r>
            <a:r>
              <a:rPr lang="ru-RU" sz="8000" b="1"/>
              <a:t>  В восточной медицине</a:t>
            </a:r>
            <a:r>
              <a:rPr lang="ru-RU" sz="8000"/>
              <a:t>: цветки мать-и-мачехи используются для лечения мокрого кашля,  для активизации деятельности легких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br>
              <a:rPr lang="ru-RU">
                <a:sym typeface="+mn-ea"/>
              </a:rPr>
            </a:br>
            <a:endParaRPr lang="ru-RU"/>
          </a:p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535</Words>
  <Application>Microsoft Office PowerPoint</Application>
  <PresentationFormat>Широкоэкранный</PresentationFormat>
  <Paragraphs>58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Тема Office</vt:lpstr>
      <vt:lpstr>Мать-и-мачеха</vt:lpstr>
      <vt:lpstr>Презентация PowerPoint</vt:lpstr>
      <vt:lpstr>Ботаническое описание</vt:lpstr>
      <vt:lpstr>Распространение</vt:lpstr>
      <vt:lpstr>Презентация PowerPoint</vt:lpstr>
      <vt:lpstr>Презентация PowerPoint</vt:lpstr>
      <vt:lpstr>Лечебные свойства</vt:lpstr>
    </vt:vector>
  </TitlesOfParts>
  <Company>inueco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Владиславовна Гриценко</dc:creator>
  <cp:lastModifiedBy>Елена Борисовна Кожевникова (Коломиец)</cp:lastModifiedBy>
  <cp:revision>25</cp:revision>
  <dcterms:created xsi:type="dcterms:W3CDTF">2021-01-21T04:43:00Z</dcterms:created>
  <dcterms:modified xsi:type="dcterms:W3CDTF">2023-11-29T09:39:51Z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4B894D54683F49649F795257BCFE01EE</vt:lpwstr>
  </property>
  <property fmtid="{D5CDD505-2E9C-101B-9397-08002B2CF9AE}" pid="3" name="KSOProductBuildVer">
    <vt:lpwstr>1049-11.2.0.10351</vt:lpwstr>
  </property>
</Properties>
</file>