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82" r:id="rId2"/>
    <p:sldId id="284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8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72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6421C-91A7-42F4-8DD0-E1503AEACE13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6826C-F936-4E7E-9B48-528FC76461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094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10199" y="435430"/>
            <a:ext cx="6270171" cy="3918856"/>
          </a:xfrm>
        </p:spPr>
        <p:txBody>
          <a:bodyPr anchor="ctr">
            <a:normAutofit/>
          </a:bodyPr>
          <a:lstStyle>
            <a:lvl1pPr algn="ctr">
              <a:defRPr sz="54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10199" y="4572000"/>
            <a:ext cx="6270171" cy="1648682"/>
          </a:xfrm>
        </p:spPr>
        <p:txBody>
          <a:bodyPr anchor="ctr"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Челябинск, 2021</a:t>
            </a:r>
          </a:p>
        </p:txBody>
      </p:sp>
    </p:spTree>
    <p:extLst>
      <p:ext uri="{BB962C8B-B14F-4D97-AF65-F5344CB8AC3E}">
        <p14:creationId xmlns:p14="http://schemas.microsoft.com/office/powerpoint/2010/main" val="2470806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793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943" y="1415143"/>
            <a:ext cx="11114313" cy="3483428"/>
          </a:xfrm>
        </p:spPr>
        <p:txBody>
          <a:bodyPr anchor="ctr"/>
          <a:lstStyle>
            <a:lvl1pPr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6943" y="5050971"/>
            <a:ext cx="11114313" cy="1038679"/>
          </a:xfrm>
        </p:spPr>
        <p:txBody>
          <a:bodyPr anchor="ctr"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950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3" y="261256"/>
            <a:ext cx="9720943" cy="1034144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629" y="1474787"/>
            <a:ext cx="5508171" cy="470217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474787"/>
            <a:ext cx="5519056" cy="470217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9719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808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118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1" y="250372"/>
            <a:ext cx="9710056" cy="104593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300" y="1534886"/>
            <a:ext cx="6172200" cy="466997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79771" y="1534886"/>
            <a:ext cx="4811485" cy="466997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768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5410199" y="435429"/>
            <a:ext cx="6270171" cy="5693227"/>
          </a:xfrm>
        </p:spPr>
        <p:txBody>
          <a:bodyPr anchor="ctr">
            <a:normAutofit/>
          </a:bodyPr>
          <a:lstStyle>
            <a:lvl1pPr algn="ctr">
              <a:defRPr sz="5400" b="1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007455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3" y="174172"/>
            <a:ext cx="9720943" cy="1116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743" y="1469571"/>
            <a:ext cx="11190513" cy="4707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0806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9703D75F-3C8C-4373-9499-703616C11FA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1454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9" r:id="rId8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Брусника</a:t>
            </a:r>
            <a:br>
              <a:rPr lang="ru-RU" dirty="0"/>
            </a:br>
            <a:r>
              <a:rPr lang="ru-RU" sz="2400" b="0" dirty="0"/>
              <a:t>(</a:t>
            </a:r>
            <a:r>
              <a:rPr lang="en-US" sz="2400" b="0" dirty="0" err="1"/>
              <a:t>Vaccinium</a:t>
            </a:r>
            <a:r>
              <a:rPr lang="en-US" sz="2400" b="0" dirty="0"/>
              <a:t> </a:t>
            </a:r>
            <a:r>
              <a:rPr lang="en-US" sz="2400" b="0" dirty="0" err="1"/>
              <a:t>vitis-idaea</a:t>
            </a:r>
            <a:r>
              <a:rPr lang="en-US" sz="2400" b="0" dirty="0"/>
              <a:t> L</a:t>
            </a:r>
            <a:r>
              <a:rPr lang="ru-RU" sz="2400" b="0" dirty="0"/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3099817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 Общая характеристика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1.1 Жизненная форма брусники – вечнозеленый кустарничек</a:t>
            </a:r>
          </a:p>
          <a:p>
            <a:r>
              <a:rPr lang="ru-RU" dirty="0"/>
              <a:t>1.2  Размер </a:t>
            </a:r>
            <a:r>
              <a:rPr lang="ru-RU" b="1" dirty="0"/>
              <a:t>-</a:t>
            </a:r>
            <a:r>
              <a:rPr lang="ru-RU" dirty="0"/>
              <a:t> от 2, 5 до 25 см</a:t>
            </a:r>
          </a:p>
          <a:p>
            <a:r>
              <a:rPr lang="ru-RU" dirty="0"/>
              <a:t>1.3 Продолжительность жизни 100 и более лет. Начинает плодоносить с 10—15 лет.</a:t>
            </a:r>
          </a:p>
          <a:p>
            <a:r>
              <a:rPr lang="ru-RU" dirty="0"/>
              <a:t>1.4  Класс Двудольные</a:t>
            </a:r>
          </a:p>
          <a:p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5" name="Рисунок 4" descr="brusnika-pri-zabolevaniyah-pochek-polza-i-vr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0404" y="2964581"/>
            <a:ext cx="5114223" cy="319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305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Корневая система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7627" y="1440695"/>
            <a:ext cx="7151341" cy="4707392"/>
          </a:xfrm>
        </p:spPr>
        <p:txBody>
          <a:bodyPr/>
          <a:lstStyle/>
          <a:p>
            <a:r>
              <a:rPr lang="ru-RU" dirty="0"/>
              <a:t>Корневая система у растений очень мощная и разветвленная в горизонтальной плоскости. Она состоит из брусничных корней, самого корневища и брусничных побегов, за счет которых растение «расползается» в разные стороны, образуя целую плантацию. Вся эта мощная корневая система расположена в верхнем плодородном слое на глубине не больше 20 см.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5" name="Рисунок 4" descr="post_597d78ba91a1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60920" y="1232033"/>
            <a:ext cx="3383390" cy="46105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3. Стебель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744" y="1469571"/>
            <a:ext cx="7343846" cy="4707392"/>
          </a:xfrm>
        </p:spPr>
        <p:txBody>
          <a:bodyPr/>
          <a:lstStyle/>
          <a:p>
            <a:r>
              <a:rPr lang="ru-RU" dirty="0"/>
              <a:t>3.1 Стебли брусники прямостоячие</a:t>
            </a:r>
          </a:p>
          <a:p>
            <a:r>
              <a:rPr lang="ru-RU" dirty="0"/>
              <a:t>3.2 Расположение листочком поочередное двумя рядами на коротких черенках. 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5" name="Рисунок 4" descr="brusnika-obyknovennaya-obrezka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98593" y="1241659"/>
            <a:ext cx="3842839" cy="509893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4. Видоизменения побегов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2874" y="2150608"/>
            <a:ext cx="11190513" cy="4707392"/>
          </a:xfrm>
        </p:spPr>
        <p:txBody>
          <a:bodyPr/>
          <a:lstStyle/>
          <a:p>
            <a:r>
              <a:rPr lang="ru-RU" dirty="0"/>
              <a:t>Кустики брусники, побеги которой иногда должны прокладывать себе дорогу в гнилом пне между корой и древесиной, могут достигать в длину 1 м, между тем как растущие рядом на земле имеют обычно высоту от 8 до 15 см.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5. Лист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744" y="1469571"/>
            <a:ext cx="7680730" cy="470739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Листья очерёдные, частые, кожистые, на коротких черешках, обратнояйцевидные или эллиптические, с цельными загнутыми краями, блестящие, длиной 0,5—3 см, шириной до 1,5 см, сверху тёмно-зелёные, снизу светло-зелёные, матовые, зимующие, имеют на нижней поверхности маленькие точечные ямочки. В этих ямочках находится булавовидное образование, у которого клетки стенок наполнены слизистым веществом, способным поглощать воду. Смачивающая верхнюю поверхность листа вода переходит на нижнюю сторону, наполняет ямки и поглощается.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5" name="Рисунок 4" descr="ph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7430702" y="1893770"/>
            <a:ext cx="5117432" cy="26866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6. Цветок в соцветии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1492" y="1477479"/>
            <a:ext cx="11396082" cy="5380521"/>
          </a:xfrm>
        </p:spPr>
        <p:txBody>
          <a:bodyPr>
            <a:noAutofit/>
          </a:bodyPr>
          <a:lstStyle/>
          <a:p>
            <a:r>
              <a:rPr lang="ru-RU" dirty="0"/>
              <a:t>Цветки на коротких цветоножках обоеполые правильные, собранные по 10—20 в верхушечные густые поникающие кисти. </a:t>
            </a:r>
          </a:p>
          <a:p>
            <a:r>
              <a:rPr lang="ru-RU" dirty="0"/>
              <a:t>Венчик 4—6,5 мм длины, белый или бледно-розовый, спайнолепестный, колокольчатый, с четырьмя несколько отклонёнными лопастями. </a:t>
            </a:r>
          </a:p>
          <a:p>
            <a:r>
              <a:rPr lang="ru-RU" dirty="0"/>
              <a:t>Чашечка </a:t>
            </a:r>
            <a:r>
              <a:rPr lang="ru-RU" dirty="0" err="1"/>
              <a:t>четырёхраздельная</a:t>
            </a:r>
            <a:r>
              <a:rPr lang="ru-RU" dirty="0"/>
              <a:t> с короткими треугольными красноватыми долями.</a:t>
            </a:r>
          </a:p>
          <a:p>
            <a:r>
              <a:rPr lang="ru-RU" dirty="0"/>
              <a:t> Тычинок восемь, с расширенными волосистыми нитями. </a:t>
            </a:r>
          </a:p>
          <a:p>
            <a:r>
              <a:rPr lang="ru-RU" dirty="0"/>
              <a:t>Пестик один, со столбиком, немного превышающим венчик.</a:t>
            </a:r>
          </a:p>
          <a:p>
            <a:r>
              <a:rPr lang="ru-RU" dirty="0"/>
              <a:t> Завязь нижняя.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743" y="1469571"/>
            <a:ext cx="5765303" cy="4707392"/>
          </a:xfrm>
        </p:spPr>
        <p:txBody>
          <a:bodyPr/>
          <a:lstStyle/>
          <a:p>
            <a:r>
              <a:rPr lang="ru-RU" dirty="0"/>
              <a:t>Венчики брусники во время цветения поникают, это защищает пыльцу от сырости. </a:t>
            </a:r>
          </a:p>
          <a:p>
            <a:r>
              <a:rPr lang="ru-RU" dirty="0"/>
              <a:t>В пыльниках пыльца находится в виде плотной массы, но понемногу разрыхляется и высыпается порциями через дырочки, расположенные на концах пыльников. </a:t>
            </a:r>
          </a:p>
          <a:p>
            <a:r>
              <a:rPr lang="ru-RU" dirty="0"/>
              <a:t>Цветёт в конце весны — начале лета около 15 дней.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5" name="Рисунок 4" descr="lingonberry-flowers.jpg"/>
          <p:cNvPicPr>
            <a:picLocks noChangeAspect="1"/>
          </p:cNvPicPr>
          <p:nvPr/>
        </p:nvPicPr>
        <p:blipFill>
          <a:blip r:embed="rId2" cstate="print"/>
          <a:srcRect t="-362" r="3954"/>
          <a:stretch>
            <a:fillRect/>
          </a:stretch>
        </p:blipFill>
        <p:spPr>
          <a:xfrm>
            <a:off x="6311068" y="1520791"/>
            <a:ext cx="5678802" cy="395598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7. Плод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744" y="1469571"/>
            <a:ext cx="6005934" cy="502748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Плоды — красные многосемянные шаровидные блестящие ягоды до 8 мм в диаметре, несущие на верхушке засохшую чашечку, кисло-сладкого вкуса. Семена красновато-бурые, слегка полулунной формы. Плоды созревают в августе — сентябре, после первых заморозков становятся мягкими и водянистыми (и не транспортабельными), могут перезимовать под снегом до весны, но весной ягоды падают от малейшего прикосновения.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5" name="Рисунок 4" descr="622413059_w640_h640_suhoj-ekstrakt-i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62160" y="1551004"/>
            <a:ext cx="5556585" cy="370439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8. Семейство, род и вид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2242" y="2509099"/>
            <a:ext cx="11190513" cy="4707392"/>
          </a:xfrm>
        </p:spPr>
        <p:txBody>
          <a:bodyPr/>
          <a:lstStyle/>
          <a:p>
            <a:pPr algn="ctr"/>
            <a:r>
              <a:rPr lang="ru-RU" dirty="0"/>
              <a:t>Семейство : Вересковые</a:t>
            </a:r>
          </a:p>
          <a:p>
            <a:pPr algn="ctr"/>
            <a:r>
              <a:rPr lang="ru-RU" dirty="0"/>
              <a:t>Род : </a:t>
            </a:r>
            <a:r>
              <a:rPr lang="en-US" dirty="0" err="1"/>
              <a:t>Vaccinium</a:t>
            </a:r>
            <a:endParaRPr lang="ru-RU" dirty="0"/>
          </a:p>
          <a:p>
            <a:pPr algn="ctr"/>
            <a:r>
              <a:rPr lang="ru-RU" dirty="0"/>
              <a:t>Вид : Кустарники</a:t>
            </a:r>
            <a:endParaRPr lang="en-US" dirty="0"/>
          </a:p>
          <a:p>
            <a:br>
              <a:rPr lang="en-US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9. Место произрастания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3366" y="2470599"/>
            <a:ext cx="11190513" cy="4707392"/>
          </a:xfrm>
        </p:spPr>
        <p:txBody>
          <a:bodyPr/>
          <a:lstStyle/>
          <a:p>
            <a:pPr algn="ctr"/>
            <a:r>
              <a:rPr lang="ru-RU" dirty="0"/>
              <a:t>Растет по всей лесной и тундровой зонам по сухим и сырым хвойным, смешанным и лиственным лесам, зарослям кустарников, иногда на торфяных болотах, на гольцах, альпийских лугах, в горных и равнинных тундрах.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10. Использование в медицине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Бруснику называют ягодой бессмертия, настолько она благотворно воздействует на здоровье человека. Её собирают и заготавливают осенью.   </a:t>
            </a:r>
          </a:p>
          <a:p>
            <a:r>
              <a:rPr lang="ru-RU" dirty="0"/>
              <a:t>Брусника используется для лечения самых разнообразных заболеваний, полезные свойства ягод и листьев брусники зависят от арбутина (гликозид, обладающий антисептическим действием), антиоксидантов, органических кислот, дубильных веществ, танинов, </a:t>
            </a:r>
            <a:r>
              <a:rPr lang="ru-RU" dirty="0" err="1"/>
              <a:t>флавоноидов</a:t>
            </a:r>
            <a:r>
              <a:rPr lang="ru-RU" dirty="0"/>
              <a:t> и витаминов. Листья даже считаются более полезными, чем плоды. Целебные свойства брусники используют не одну сотню лет. При этом наиболее полезны ее листья.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Народная медицина знает это растение как прекрасное лечебное средство обладающее целебными свойствами:</a:t>
            </a:r>
            <a:endParaRPr lang="ru-RU" dirty="0"/>
          </a:p>
          <a:p>
            <a:r>
              <a:rPr lang="ru-RU" dirty="0"/>
              <a:t>Общеукрепляющее; Ранозаживляющее;</a:t>
            </a:r>
          </a:p>
          <a:p>
            <a:r>
              <a:rPr lang="ru-RU" dirty="0"/>
              <a:t>Жаропонижающее; Тонизирующее;</a:t>
            </a:r>
          </a:p>
          <a:p>
            <a:r>
              <a:rPr lang="ru-RU" dirty="0"/>
              <a:t>Противоцинготное; Антигельминтное;</a:t>
            </a:r>
          </a:p>
          <a:p>
            <a:r>
              <a:rPr lang="ru-RU" dirty="0"/>
              <a:t>Витаминное; Диуретическое;</a:t>
            </a:r>
          </a:p>
          <a:p>
            <a:r>
              <a:rPr lang="ru-RU" dirty="0"/>
              <a:t>Слабительное; Антисклеротическое;</a:t>
            </a:r>
          </a:p>
          <a:p>
            <a:r>
              <a:rPr lang="ru-RU" dirty="0"/>
              <a:t>Желчегонное; Дезинфицирующее и т. д.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Основные заболевания, при которых используют бруснику:</a:t>
            </a:r>
            <a:endParaRPr lang="ru-RU" dirty="0"/>
          </a:p>
          <a:p>
            <a:r>
              <a:rPr lang="ru-RU" dirty="0"/>
              <a:t>Простудные заболевания;</a:t>
            </a:r>
          </a:p>
          <a:p>
            <a:r>
              <a:rPr lang="ru-RU" dirty="0"/>
              <a:t>Гастриты (с пониженной кислотностью);</a:t>
            </a:r>
          </a:p>
          <a:p>
            <a:r>
              <a:rPr lang="ru-RU" dirty="0" err="1"/>
              <a:t>Гепатохолециститы</a:t>
            </a:r>
            <a:r>
              <a:rPr lang="ru-RU" dirty="0"/>
              <a:t>;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лечебных целях используются как плоды брусники, так и ее веточки и листья. Причем листья включают все полезные вещества, которые есть в ягодах, а также добавляют свои. Оказывает брусника и антисклеротическое действие. Она укрепляет стенки сосудов, сердечную мышцу, ее нужно есть больным гипертонией, ишемической болезнью сердца и ревматизмом.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8656386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774</Words>
  <Application>Microsoft Office PowerPoint</Application>
  <PresentationFormat>Широкоэкранный</PresentationFormat>
  <Paragraphs>64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Брусника (Vaccinium vitis-idaea L )</vt:lpstr>
      <vt:lpstr>1. Общая характеристика</vt:lpstr>
      <vt:lpstr>2. Корневая система</vt:lpstr>
      <vt:lpstr>3. Стебель</vt:lpstr>
      <vt:lpstr>4. Видоизменения побегов </vt:lpstr>
      <vt:lpstr>5. Лист </vt:lpstr>
      <vt:lpstr>6. Цветок в соцветии</vt:lpstr>
      <vt:lpstr>Презентация PowerPoint</vt:lpstr>
      <vt:lpstr>7. Плод </vt:lpstr>
      <vt:lpstr>8. Семейство, род и вид</vt:lpstr>
      <vt:lpstr>9. Место произрастания</vt:lpstr>
      <vt:lpstr>10. Использование в медицине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inueco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Владиславовна Гриценко</dc:creator>
  <cp:lastModifiedBy>Елена Борисовна Кожевникова (Коломиец)</cp:lastModifiedBy>
  <cp:revision>34</cp:revision>
  <dcterms:created xsi:type="dcterms:W3CDTF">2021-01-21T04:43:00Z</dcterms:created>
  <dcterms:modified xsi:type="dcterms:W3CDTF">2023-11-25T11:20:19Z</dcterms:modified>
</cp:coreProperties>
</file>