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7"/>
  </p:notesMasterIdLst>
  <p:sldIdLst>
    <p:sldId id="282" r:id="rId2"/>
    <p:sldId id="285" r:id="rId3"/>
    <p:sldId id="290" r:id="rId4"/>
    <p:sldId id="286" r:id="rId5"/>
    <p:sldId id="287" r:id="rId6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C727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8" d="100"/>
          <a:sy n="108" d="100"/>
        </p:scale>
        <p:origin x="678" y="10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EB6421C-91A7-42F4-8DD0-E1503AEACE13}" type="datetimeFigureOut">
              <a:rPr lang="ru-RU" smtClean="0"/>
              <a:pPr/>
              <a:t>25.11.2023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516826C-F936-4E7E-9B48-528FC764618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7509468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57"/>
            <a:ext cx="12192000" cy="6856286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410199" y="435430"/>
            <a:ext cx="6270171" cy="3918856"/>
          </a:xfrm>
        </p:spPr>
        <p:txBody>
          <a:bodyPr anchor="ctr">
            <a:normAutofit/>
          </a:bodyPr>
          <a:lstStyle>
            <a:lvl1pPr algn="ctr">
              <a:defRPr sz="5400" b="1"/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410199" y="4572000"/>
            <a:ext cx="6270171" cy="1648682"/>
          </a:xfrm>
        </p:spPr>
        <p:txBody>
          <a:bodyPr anchor="ctr"/>
          <a:lstStyle>
            <a:lvl1pPr marL="0" indent="0" algn="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Челябинск, 2021</a:t>
            </a:r>
          </a:p>
        </p:txBody>
      </p:sp>
    </p:spTree>
    <p:extLst>
      <p:ext uri="{BB962C8B-B14F-4D97-AF65-F5344CB8AC3E}">
        <p14:creationId xmlns:p14="http://schemas.microsoft.com/office/powerpoint/2010/main" val="247080632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03D75F-3C8C-4373-9499-703616C11FA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907934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76943" y="1415143"/>
            <a:ext cx="11114313" cy="3483428"/>
          </a:xfrm>
        </p:spPr>
        <p:txBody>
          <a:bodyPr anchor="ctr"/>
          <a:lstStyle>
            <a:lvl1pPr>
              <a:defRPr sz="6000"/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76943" y="5050971"/>
            <a:ext cx="11114313" cy="1038679"/>
          </a:xfrm>
        </p:spPr>
        <p:txBody>
          <a:bodyPr anchor="ctr"/>
          <a:lstStyle>
            <a:lvl1pPr marL="0" indent="0" algn="r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anchor="ctr"/>
          <a:lstStyle>
            <a:lvl1pPr algn="ctr">
              <a:defRPr sz="1800">
                <a:solidFill>
                  <a:schemeClr val="bg1"/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03D75F-3C8C-4373-9499-703616C11FA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789506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70313" y="261256"/>
            <a:ext cx="9720943" cy="1034144"/>
          </a:xfrm>
        </p:spPr>
        <p:txBody>
          <a:bodyPr/>
          <a:lstStyle/>
          <a:p>
            <a:r>
              <a:rPr lang="ru-RU" dirty="0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511629" y="1474787"/>
            <a:ext cx="5508171" cy="4702176"/>
          </a:xfrm>
        </p:spPr>
        <p:txBody>
          <a:bodyPr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474787"/>
            <a:ext cx="5519056" cy="4702176"/>
          </a:xfrm>
        </p:spPr>
        <p:txBody>
          <a:bodyPr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03D75F-3C8C-4373-9499-703616C11FAA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8397192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03D75F-3C8C-4373-9499-703616C11FA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888083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03D75F-3C8C-4373-9499-703616C11FA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7211829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81201" y="250372"/>
            <a:ext cx="9710056" cy="104593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95300" y="1534886"/>
            <a:ext cx="6172200" cy="466997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879771" y="1534886"/>
            <a:ext cx="4811485" cy="4669970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03D75F-3C8C-4373-9499-703616C11FA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027686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57"/>
            <a:ext cx="12192000" cy="6856286"/>
          </a:xfrm>
          <a:prstGeom prst="rect">
            <a:avLst/>
          </a:prstGeom>
        </p:spPr>
      </p:pic>
      <p:sp>
        <p:nvSpPr>
          <p:cNvPr id="8" name="Заголовок 1"/>
          <p:cNvSpPr>
            <a:spLocks noGrp="1"/>
          </p:cNvSpPr>
          <p:nvPr>
            <p:ph type="ctrTitle"/>
          </p:nvPr>
        </p:nvSpPr>
        <p:spPr>
          <a:xfrm>
            <a:off x="5410199" y="435429"/>
            <a:ext cx="6270171" cy="5693227"/>
          </a:xfrm>
        </p:spPr>
        <p:txBody>
          <a:bodyPr anchor="ctr">
            <a:normAutofit/>
          </a:bodyPr>
          <a:lstStyle>
            <a:lvl1pPr algn="ctr">
              <a:defRPr sz="5400" b="1"/>
            </a:lvl1pPr>
          </a:lstStyle>
          <a:p>
            <a:r>
              <a:rPr lang="ru-RU" dirty="0"/>
              <a:t>Образец 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40074551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1.jpeg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0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70313" y="174172"/>
            <a:ext cx="9720943" cy="111601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dirty="0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00743" y="1469571"/>
            <a:ext cx="11190513" cy="470739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308065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>
                <a:solidFill>
                  <a:schemeClr val="bg1"/>
                </a:solidFill>
              </a:defRPr>
            </a:lvl1pPr>
          </a:lstStyle>
          <a:p>
            <a:fld id="{9703D75F-3C8C-4373-9499-703616C11FAA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214547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4" r:id="rId5"/>
    <p:sldLayoutId id="2147483655" r:id="rId6"/>
    <p:sldLayoutId id="2147483656" r:id="rId7"/>
    <p:sldLayoutId id="2147483659" r:id="rId8"/>
  </p:sldLayoutIdLst>
  <p:hf hdr="0" ftr="0" dt="0"/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44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800816" y="-754178"/>
            <a:ext cx="6270171" cy="3918856"/>
          </a:xfrm>
        </p:spPr>
        <p:txBody>
          <a:bodyPr/>
          <a:lstStyle/>
          <a:p>
            <a:r>
              <a:rPr lang="ru-RU" sz="4400" dirty="0"/>
              <a:t>Можжевельник обыкновенный </a:t>
            </a:r>
            <a:r>
              <a:rPr lang="ru-RU" dirty="0"/>
              <a:t>(</a:t>
            </a:r>
            <a:r>
              <a:rPr lang="en-US" sz="4000" b="0" i="1" dirty="0" err="1"/>
              <a:t>Juniperus</a:t>
            </a:r>
            <a:r>
              <a:rPr lang="en-US" sz="4000" b="0" i="1" dirty="0"/>
              <a:t> </a:t>
            </a:r>
            <a:r>
              <a:rPr lang="en-US" sz="4000" b="0" i="1" dirty="0" err="1"/>
              <a:t>communis</a:t>
            </a:r>
            <a:r>
              <a:rPr lang="en-US" sz="4000" b="0" i="1" dirty="0"/>
              <a:t>)</a:t>
            </a:r>
            <a:endParaRPr lang="ru-RU" dirty="0"/>
          </a:p>
        </p:txBody>
      </p:sp>
      <p:pic>
        <p:nvPicPr>
          <p:cNvPr id="7" name="Содержимое 7" descr="9207357_7d20331f.jpg">
            <a:extLst>
              <a:ext uri="{FF2B5EF4-FFF2-40B4-BE49-F238E27FC236}">
                <a16:creationId xmlns:a16="http://schemas.microsoft.com/office/drawing/2014/main" id="{D253EC39-3B36-4781-AE67-50AA8D81B079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620893" y="2496989"/>
            <a:ext cx="4813547" cy="3480485"/>
          </a:xfrm>
          <a:prstGeom prst="rect">
            <a:avLst/>
          </a:prstGeom>
        </p:spPr>
      </p:pic>
      <p:sp>
        <p:nvSpPr>
          <p:cNvPr id="8" name="Текст 6">
            <a:extLst>
              <a:ext uri="{FF2B5EF4-FFF2-40B4-BE49-F238E27FC236}">
                <a16:creationId xmlns:a16="http://schemas.microsoft.com/office/drawing/2014/main" id="{AFA45A69-56F2-4214-BBE6-05B9C582B6A8}"/>
              </a:ext>
            </a:extLst>
          </p:cNvPr>
          <p:cNvSpPr txBox="1">
            <a:spLocks/>
          </p:cNvSpPr>
          <p:nvPr/>
        </p:nvSpPr>
        <p:spPr>
          <a:xfrm>
            <a:off x="258089" y="5535366"/>
            <a:ext cx="11176351" cy="884216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dirty="0"/>
              <a:t>Сем. </a:t>
            </a:r>
            <a:r>
              <a:rPr lang="en-US" dirty="0"/>
              <a:t>Cupressaceae - </a:t>
            </a:r>
            <a:r>
              <a:rPr lang="ru-RU" dirty="0"/>
              <a:t>Кипарисовые.</a:t>
            </a:r>
          </a:p>
        </p:txBody>
      </p:sp>
    </p:spTree>
    <p:extLst>
      <p:ext uri="{BB962C8B-B14F-4D97-AF65-F5344CB8AC3E}">
        <p14:creationId xmlns:p14="http://schemas.microsoft.com/office/powerpoint/2010/main" val="309981790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Описание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Двудомный, вечнозеленый, сильно разветвленный кустарник(деревцо)с шиловидными, колючими, немного растопыренными листьями-иглами, собранными в мутовки по 3. Тычиночные цветки (мужские колоски) состоят из множества тычинок, каждая из которых имеет по 3 - 7 пыльников. Пестичные соцветия - шишки состоят из 3 цветков (3 плодолистика), у основания каждого из них находится по одной голой семяпочке. После оплодотворения плодущие чешуйки разрастаются, становятся мясистыми, срастаются и получается </a:t>
            </a:r>
            <a:r>
              <a:rPr lang="ru-RU" dirty="0" err="1"/>
              <a:t>ягодоподное</a:t>
            </a:r>
            <a:r>
              <a:rPr lang="ru-RU" dirty="0"/>
              <a:t> образование, похожее на плод, сначала зеленый, а на следующий год становящийся черным (в него включены 3 семени). В сущности, оно представляет собой мясистую шишку, называемую </a:t>
            </a:r>
            <a:r>
              <a:rPr lang="ru-RU" dirty="0" err="1"/>
              <a:t>галбула</a:t>
            </a:r>
            <a:r>
              <a:rPr lang="ru-RU" dirty="0"/>
              <a:t>. Цветет весной.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03D75F-3C8C-4373-9499-703616C11FAA}" type="slidenum">
              <a:rPr lang="ru-RU" smtClean="0"/>
              <a:pPr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64213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Распространена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ru-RU" dirty="0"/>
              <a:t>Встречается изолировано или небольшими ареалами на сухих и щебнистых склонах и скалистых почвах, среди кустарников, а иногда как кустарник или деревцо (подлесок) в светлых хвойных и широколиственных лесах. Довольно широко распространена по всей стране, за исключением равнинных областей и более теплых мест.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03D75F-3C8C-4373-9499-703616C11FAA}" type="slidenum">
              <a:rPr lang="ru-RU" smtClean="0"/>
              <a:pPr/>
              <a:t>3</a:t>
            </a:fld>
            <a:endParaRPr lang="ru-RU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Используемые органы</a:t>
            </a:r>
          </a:p>
        </p:txBody>
      </p:sp>
      <p:sp>
        <p:nvSpPr>
          <p:cNvPr id="7" name="Содержимое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err="1"/>
              <a:t>Шишкоягоды</a:t>
            </a:r>
            <a:r>
              <a:rPr lang="ru-RU" dirty="0"/>
              <a:t> (</a:t>
            </a:r>
            <a:r>
              <a:rPr lang="ru-RU" dirty="0" err="1"/>
              <a:t>Fructus</a:t>
            </a:r>
            <a:r>
              <a:rPr lang="ru-RU" dirty="0"/>
              <a:t> </a:t>
            </a:r>
            <a:r>
              <a:rPr lang="ru-RU" dirty="0" err="1"/>
              <a:t>Juniperi</a:t>
            </a:r>
            <a:r>
              <a:rPr lang="ru-RU" dirty="0"/>
              <a:t>)</a:t>
            </a:r>
          </a:p>
          <a:p>
            <a:r>
              <a:rPr lang="ru-RU" dirty="0"/>
              <a:t>Содержание. Около 0,2 - 2% эфирного масла, 30% </a:t>
            </a:r>
            <a:r>
              <a:rPr lang="ru-RU" dirty="0" err="1"/>
              <a:t>инвертного</a:t>
            </a:r>
            <a:r>
              <a:rPr lang="ru-RU" dirty="0"/>
              <a:t> сахара, горький гликозид </a:t>
            </a:r>
            <a:r>
              <a:rPr lang="ru-RU" dirty="0" err="1"/>
              <a:t>юниперин</a:t>
            </a:r>
            <a:r>
              <a:rPr lang="ru-RU" dirty="0"/>
              <a:t>, </a:t>
            </a:r>
            <a:r>
              <a:rPr lang="ru-RU" dirty="0" err="1"/>
              <a:t>флавоновый</a:t>
            </a:r>
            <a:r>
              <a:rPr lang="ru-RU" dirty="0"/>
              <a:t> </a:t>
            </a:r>
            <a:r>
              <a:rPr lang="ru-RU" dirty="0" err="1"/>
              <a:t>гликозид</a:t>
            </a:r>
            <a:r>
              <a:rPr lang="ru-RU" dirty="0"/>
              <a:t>, около 9% смолистых веществ, танин, воск, гуммозные вещества и пектины.</a:t>
            </a:r>
          </a:p>
          <a:p>
            <a:r>
              <a:rPr lang="ru-RU" dirty="0"/>
              <a:t>Эфирное масло содержит </a:t>
            </a:r>
            <a:r>
              <a:rPr lang="ru-RU" dirty="0" err="1"/>
              <a:t>альфа-пинен</a:t>
            </a:r>
            <a:r>
              <a:rPr lang="ru-RU" dirty="0"/>
              <a:t>, </a:t>
            </a:r>
            <a:r>
              <a:rPr lang="ru-RU" dirty="0" err="1"/>
              <a:t>камфен</a:t>
            </a:r>
            <a:r>
              <a:rPr lang="ru-RU" dirty="0"/>
              <a:t>, </a:t>
            </a:r>
            <a:r>
              <a:rPr lang="ru-RU" dirty="0" err="1"/>
              <a:t>кадинен</a:t>
            </a:r>
            <a:r>
              <a:rPr lang="ru-RU" dirty="0"/>
              <a:t>, </a:t>
            </a:r>
            <a:r>
              <a:rPr lang="ru-RU" dirty="0" err="1"/>
              <a:t>терпинеол</a:t>
            </a:r>
            <a:r>
              <a:rPr lang="ru-RU" dirty="0"/>
              <a:t>, </a:t>
            </a:r>
            <a:r>
              <a:rPr lang="ru-RU" dirty="0" err="1"/>
              <a:t>юниперол</a:t>
            </a:r>
            <a:r>
              <a:rPr lang="ru-RU" dirty="0"/>
              <a:t> (</a:t>
            </a:r>
            <a:r>
              <a:rPr lang="ru-RU" dirty="0" err="1"/>
              <a:t>сесквитерпеновый</a:t>
            </a:r>
            <a:r>
              <a:rPr lang="ru-RU" dirty="0"/>
              <a:t> алкоголь), </a:t>
            </a:r>
            <a:r>
              <a:rPr lang="ru-RU" dirty="0" err="1"/>
              <a:t>юнипер-камфору</a:t>
            </a:r>
            <a:r>
              <a:rPr lang="ru-RU" dirty="0"/>
              <a:t> и около 10% терпена </a:t>
            </a:r>
            <a:r>
              <a:rPr lang="ru-RU" dirty="0" err="1"/>
              <a:t>юнена</a:t>
            </a:r>
            <a:r>
              <a:rPr lang="ru-RU" dirty="0"/>
              <a:t>.</a:t>
            </a: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03D75F-3C8C-4373-9499-703616C11FAA}" type="slidenum">
              <a:rPr lang="ru-RU" smtClean="0"/>
              <a:pPr/>
              <a:t>4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062367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0" dirty="0"/>
              <a:t>Действие и применение.</a:t>
            </a:r>
            <a:endParaRPr lang="ru-RU" dirty="0"/>
          </a:p>
        </p:txBody>
      </p:sp>
      <p:sp>
        <p:nvSpPr>
          <p:cNvPr id="5" name="Содержимое 4"/>
          <p:cNvSpPr>
            <a:spLocks noGrp="1"/>
          </p:cNvSpPr>
          <p:nvPr>
            <p:ph idx="1"/>
          </p:nvPr>
        </p:nvSpPr>
        <p:spPr>
          <a:xfrm>
            <a:off x="500743" y="1153551"/>
            <a:ext cx="11190513" cy="5023412"/>
          </a:xfrm>
        </p:spPr>
        <p:txBody>
          <a:bodyPr>
            <a:normAutofit fontScale="92500" lnSpcReduction="10000"/>
          </a:bodyPr>
          <a:lstStyle/>
          <a:p>
            <a:r>
              <a:rPr lang="ru-RU" dirty="0"/>
              <a:t>Юнон и </a:t>
            </a:r>
            <a:r>
              <a:rPr lang="ru-RU" dirty="0" err="1"/>
              <a:t>флавоновый</a:t>
            </a:r>
            <a:r>
              <a:rPr lang="ru-RU" dirty="0"/>
              <a:t> гликозид обусловливают хорошее спазмолитическое противовоспалительное и диуретическое действие этого сырья. Применяется в качестве мочегонного средства при хронических (не острых) воспалениях почек и мочевого пузыря. Рекомендуется также при суставных болях, дерматитах и при заболеваниях желудка и печени. При воспалении почек надо быть осторожным.</a:t>
            </a:r>
          </a:p>
          <a:p>
            <a:r>
              <a:rPr lang="ru-RU" dirty="0"/>
              <a:t>Применяется настой из 2 чайных ложек сухих, измельченных плодов, залитых стаканом воды и выдержанных в течение 3 часов </a:t>
            </a:r>
            <a:r>
              <a:rPr lang="en-US" dirty="0"/>
              <a:t>.</a:t>
            </a:r>
            <a:r>
              <a:rPr lang="ru-RU" dirty="0"/>
              <a:t>100 г </a:t>
            </a:r>
            <a:r>
              <a:rPr lang="ru-RU" dirty="0" err="1"/>
              <a:t>плодиков</a:t>
            </a:r>
            <a:r>
              <a:rPr lang="ru-RU" dirty="0"/>
              <a:t> варят с 400 г воды, отвар процеживают и варят на водяной бане с сахаром для получения консистенции сиропа; принимают этот сироп при заболеваниях желудка. Отвар из </a:t>
            </a:r>
            <a:r>
              <a:rPr lang="ru-RU" dirty="0" err="1"/>
              <a:t>шишкоягод</a:t>
            </a:r>
            <a:r>
              <a:rPr lang="ru-RU" dirty="0"/>
              <a:t> можжевельника используют для ванн при лечении ревматизма. При кожных сыпях весной применяют </a:t>
            </a:r>
            <a:r>
              <a:rPr lang="ru-RU" dirty="0" err="1"/>
              <a:t>шишкоягоды</a:t>
            </a:r>
            <a:r>
              <a:rPr lang="ru-RU" dirty="0"/>
              <a:t> можжевельника, съедая по нескольку </a:t>
            </a:r>
            <a:r>
              <a:rPr lang="ru-RU" dirty="0" err="1"/>
              <a:t>плодиков</a:t>
            </a:r>
            <a:r>
              <a:rPr lang="ru-RU" dirty="0"/>
              <a:t> в </a:t>
            </a:r>
            <a:r>
              <a:rPr lang="ru-RU" dirty="0" err="1"/>
              <a:t>Шишкоягоды</a:t>
            </a:r>
            <a:r>
              <a:rPr lang="ru-RU" dirty="0"/>
              <a:t> можжевельника входят в состав мочегонных сборов.</a:t>
            </a:r>
          </a:p>
          <a:p>
            <a:endParaRPr lang="ru-RU" dirty="0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03D75F-3C8C-4373-9499-703616C11FAA}" type="slidenum">
              <a:rPr lang="ru-RU" smtClean="0"/>
              <a:pPr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17862842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Другая 1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309</TotalTime>
  <Words>393</Words>
  <Application>Microsoft Office PowerPoint</Application>
  <PresentationFormat>Широкоэкранный</PresentationFormat>
  <Paragraphs>17</Paragraphs>
  <Slides>5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</vt:i4>
      </vt:variant>
    </vt:vector>
  </HeadingPairs>
  <TitlesOfParts>
    <vt:vector size="9" baseType="lpstr">
      <vt:lpstr>Arial</vt:lpstr>
      <vt:lpstr>Calibri</vt:lpstr>
      <vt:lpstr>Times New Roman</vt:lpstr>
      <vt:lpstr>Тема Office</vt:lpstr>
      <vt:lpstr>Можжевельник обыкновенный (Juniperus communis)</vt:lpstr>
      <vt:lpstr>Описание</vt:lpstr>
      <vt:lpstr>Распространена</vt:lpstr>
      <vt:lpstr>Используемые органы</vt:lpstr>
      <vt:lpstr>Действие и применение.</vt:lpstr>
    </vt:vector>
  </TitlesOfParts>
  <Company>inueco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Юлия Владиславовна Гриценко</dc:creator>
  <cp:lastModifiedBy>Елена Борисовна Кожевникова (Коломиец)</cp:lastModifiedBy>
  <cp:revision>28</cp:revision>
  <dcterms:created xsi:type="dcterms:W3CDTF">2021-01-21T04:43:00Z</dcterms:created>
  <dcterms:modified xsi:type="dcterms:W3CDTF">2023-11-25T12:02:06Z</dcterms:modified>
</cp:coreProperties>
</file>