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82" r:id="rId2"/>
    <p:sldId id="300" r:id="rId3"/>
    <p:sldId id="292" r:id="rId4"/>
    <p:sldId id="285" r:id="rId5"/>
    <p:sldId id="296" r:id="rId6"/>
    <p:sldId id="286" r:id="rId7"/>
    <p:sldId id="294" r:id="rId8"/>
    <p:sldId id="297" r:id="rId9"/>
    <p:sldId id="298" r:id="rId10"/>
    <p:sldId id="299" r:id="rId11"/>
    <p:sldId id="295" r:id="rId12"/>
    <p:sldId id="288" r:id="rId13"/>
    <p:sldId id="289" r:id="rId14"/>
    <p:sldId id="290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72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BB464A-26BC-4B22-A4B4-6C3C0C843532}" v="5" dt="2021-11-13T14:03:41.7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B6421C-91A7-42F4-8DD0-E1503AEACE13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6826C-F936-4E7E-9B48-528FC76461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094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16826C-F936-4E7E-9B48-528FC764618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9758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16826C-F936-4E7E-9B48-528FC764618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294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16826C-F936-4E7E-9B48-528FC764618C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997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10199" y="435430"/>
            <a:ext cx="6270171" cy="3918856"/>
          </a:xfrm>
        </p:spPr>
        <p:txBody>
          <a:bodyPr anchor="ctr">
            <a:normAutofit/>
          </a:bodyPr>
          <a:lstStyle>
            <a:lvl1pPr algn="ctr">
              <a:defRPr sz="5400"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10199" y="4572000"/>
            <a:ext cx="6270171" cy="1648682"/>
          </a:xfrm>
        </p:spPr>
        <p:txBody>
          <a:bodyPr anchor="ctr"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Челябинск, 2021</a:t>
            </a:r>
          </a:p>
        </p:txBody>
      </p:sp>
    </p:spTree>
    <p:extLst>
      <p:ext uri="{BB962C8B-B14F-4D97-AF65-F5344CB8AC3E}">
        <p14:creationId xmlns:p14="http://schemas.microsoft.com/office/powerpoint/2010/main" val="2470806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793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943" y="1415143"/>
            <a:ext cx="11114313" cy="3483428"/>
          </a:xfrm>
        </p:spPr>
        <p:txBody>
          <a:bodyPr anchor="ctr"/>
          <a:lstStyle>
            <a:lvl1pPr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6943" y="5050971"/>
            <a:ext cx="11114313" cy="1038679"/>
          </a:xfrm>
        </p:spPr>
        <p:txBody>
          <a:bodyPr anchor="ctr"/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950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0313" y="261256"/>
            <a:ext cx="9720943" cy="1034144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1629" y="1474787"/>
            <a:ext cx="5508171" cy="470217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474787"/>
            <a:ext cx="5519056" cy="470217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9719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808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118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1" y="250372"/>
            <a:ext cx="9710056" cy="104593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5300" y="1534886"/>
            <a:ext cx="6172200" cy="466997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79771" y="1534886"/>
            <a:ext cx="4811485" cy="466997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768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5410199" y="435429"/>
            <a:ext cx="6270171" cy="5693227"/>
          </a:xfrm>
        </p:spPr>
        <p:txBody>
          <a:bodyPr anchor="ctr">
            <a:normAutofit/>
          </a:bodyPr>
          <a:lstStyle>
            <a:lvl1pPr algn="ctr">
              <a:defRPr sz="5400" b="1"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007455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0313" y="174172"/>
            <a:ext cx="9720943" cy="11160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0743" y="1469571"/>
            <a:ext cx="11190513" cy="47073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30806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9703D75F-3C8C-4373-9499-703616C11FA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1454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9" r:id="rId8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7523" y="1117073"/>
            <a:ext cx="6270171" cy="3188920"/>
          </a:xfrm>
        </p:spPr>
        <p:txBody>
          <a:bodyPr>
            <a:normAutofit/>
          </a:bodyPr>
          <a:lstStyle/>
          <a:p>
            <a:r>
              <a:rPr lang="ru-RU" sz="6600" dirty="0"/>
              <a:t>Василёк Синий</a:t>
            </a:r>
          </a:p>
        </p:txBody>
      </p:sp>
      <p:sp>
        <p:nvSpPr>
          <p:cNvPr id="4" name="Заголовок 9"/>
          <p:cNvSpPr txBox="1">
            <a:spLocks/>
          </p:cNvSpPr>
          <p:nvPr/>
        </p:nvSpPr>
        <p:spPr>
          <a:xfrm>
            <a:off x="1524000" y="6423240"/>
            <a:ext cx="9144000" cy="3660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Челябинск, 2021</a:t>
            </a:r>
          </a:p>
        </p:txBody>
      </p:sp>
      <p:pic>
        <p:nvPicPr>
          <p:cNvPr id="5" name="Рисунок 4" descr="https://pugachevsky-site.ru/wp-content/uploads/0bd3b843b79f98dbefc88885a83e6861.jpg">
            <a:extLst>
              <a:ext uri="{FF2B5EF4-FFF2-40B4-BE49-F238E27FC236}">
                <a16:creationId xmlns:a16="http://schemas.microsoft.com/office/drawing/2014/main" id="{AD1D2C00-4EE1-47A3-8118-76E4AAB31CA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9436" y="3521771"/>
            <a:ext cx="3034665" cy="2724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9817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7E77DC6-F49D-4E53-A690-C840408690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Царство: Растения</a:t>
            </a:r>
            <a:endParaRPr lang="ru-RU" dirty="0"/>
          </a:p>
          <a:p>
            <a:r>
              <a:rPr lang="ru-RU" b="1" dirty="0"/>
              <a:t>Отдел: Покрытосеменные</a:t>
            </a:r>
            <a:endParaRPr lang="ru-RU" dirty="0"/>
          </a:p>
          <a:p>
            <a:r>
              <a:rPr lang="ru-RU" b="1" dirty="0"/>
              <a:t>Класс: Двудольные</a:t>
            </a:r>
            <a:endParaRPr lang="ru-RU" dirty="0"/>
          </a:p>
          <a:p>
            <a:r>
              <a:rPr lang="ru-RU" b="1" dirty="0"/>
              <a:t>Порядок: </a:t>
            </a:r>
            <a:r>
              <a:rPr lang="ru-RU" b="1" dirty="0" err="1"/>
              <a:t>Астроцветные</a:t>
            </a:r>
            <a:endParaRPr lang="ru-RU" dirty="0"/>
          </a:p>
          <a:p>
            <a:r>
              <a:rPr lang="ru-RU" b="1" dirty="0"/>
              <a:t>Семейство: Астровые</a:t>
            </a:r>
            <a:endParaRPr lang="ru-RU" dirty="0"/>
          </a:p>
          <a:p>
            <a:r>
              <a:rPr lang="ru-RU" b="1" dirty="0"/>
              <a:t>Род: Василёк</a:t>
            </a:r>
            <a:endParaRPr lang="ru-RU" dirty="0"/>
          </a:p>
          <a:p>
            <a:r>
              <a:rPr lang="ru-RU" b="1" dirty="0"/>
              <a:t>Вид: Василёк синий</a:t>
            </a:r>
            <a:endParaRPr lang="ru-RU" dirty="0"/>
          </a:p>
          <a:p>
            <a:r>
              <a:rPr lang="ru-RU" dirty="0"/>
              <a:t>(</a:t>
            </a:r>
            <a:r>
              <a:rPr lang="ru-RU" dirty="0" err="1"/>
              <a:t>Centaurea</a:t>
            </a:r>
            <a:r>
              <a:rPr lang="ru-RU" dirty="0"/>
              <a:t> </a:t>
            </a:r>
            <a:r>
              <a:rPr lang="ru-RU" dirty="0" err="1"/>
              <a:t>cyanus</a:t>
            </a:r>
            <a:r>
              <a:rPr lang="ru-RU" dirty="0"/>
              <a:t>)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6572745-8572-4F5D-ABEE-9D74186C1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2</a:t>
            </a:fld>
            <a:endParaRPr lang="ru-RU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FD1C843A-0AA0-4B15-A926-E70FA2E2EF5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085" y="1469571"/>
            <a:ext cx="4596724" cy="4467403"/>
          </a:xfrm>
          <a:prstGeom prst="rect">
            <a:avLst/>
          </a:prstGeom>
          <a:noFill/>
          <a:extLst/>
        </p:spPr>
      </p:pic>
    </p:spTree>
    <p:extLst>
      <p:ext uri="{BB962C8B-B14F-4D97-AF65-F5344CB8AC3E}">
        <p14:creationId xmlns:p14="http://schemas.microsoft.com/office/powerpoint/2010/main" val="523585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E01458-1FC9-4DA6-B223-F86A373CA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Общая характеристика растения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9FEE47-0C84-4FF1-ABFF-D227B9821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1303" y="1520275"/>
            <a:ext cx="7689953" cy="5109958"/>
          </a:xfrm>
        </p:spPr>
        <p:txBody>
          <a:bodyPr>
            <a:normAutofit/>
          </a:bodyPr>
          <a:lstStyle/>
          <a:p>
            <a:endParaRPr lang="ru-RU" b="1" dirty="0">
              <a:solidFill>
                <a:srgbClr val="333333"/>
              </a:solidFill>
              <a:latin typeface="YS Text"/>
            </a:endParaRPr>
          </a:p>
          <a:p>
            <a:r>
              <a:rPr lang="ru-RU" b="1" i="0" dirty="0">
                <a:solidFill>
                  <a:srgbClr val="333333"/>
                </a:solidFill>
                <a:effectLst/>
                <a:latin typeface="YS Text"/>
              </a:rPr>
              <a:t>Василёк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 </a:t>
            </a:r>
            <a:r>
              <a:rPr lang="ru-RU" b="1" i="0" dirty="0">
                <a:solidFill>
                  <a:srgbClr val="333333"/>
                </a:solidFill>
                <a:effectLst/>
                <a:latin typeface="YS Text"/>
              </a:rPr>
              <a:t>синий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 — цветочная почка. Стебель шершавый прямой ребристый, высотой 15—100 см. Листья ланцетные, выемчато-надрезанные, стеблевые сидячие, все листья опушены тонким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войлочком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. Цветки отличаются по окраске от </a:t>
            </a:r>
            <a:r>
              <a:rPr lang="ru-RU" b="1" i="0" dirty="0">
                <a:solidFill>
                  <a:srgbClr val="333333"/>
                </a:solidFill>
                <a:effectLst/>
                <a:latin typeface="YS Text"/>
              </a:rPr>
              <a:t>синего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 до лилово-пурпурного.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D4B9BAF-93CE-422B-A7DF-4AB1C740D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3</a:t>
            </a:fld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D1C843A-0AA0-4B15-A926-E70FA2E2EF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37" y="1520275"/>
            <a:ext cx="2997200" cy="4240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4786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0254" y="136525"/>
            <a:ext cx="8811491" cy="1251700"/>
          </a:xfrm>
        </p:spPr>
        <p:txBody>
          <a:bodyPr>
            <a:normAutofit/>
          </a:bodyPr>
          <a:lstStyle/>
          <a:p>
            <a:r>
              <a:rPr lang="ru-RU" sz="4800" dirty="0"/>
              <a:t>Жизненная форма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4</a:t>
            </a:fld>
            <a:endParaRPr lang="ru-RU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6A629CED-1856-4F5B-8610-94EE119CA7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0162" y="1105591"/>
            <a:ext cx="11651673" cy="1753987"/>
          </a:xfrm>
        </p:spPr>
        <p:txBody>
          <a:bodyPr>
            <a:normAutofit fontScale="55000" lnSpcReduction="20000"/>
          </a:bodyPr>
          <a:lstStyle/>
          <a:p>
            <a:pPr algn="l"/>
            <a:endParaRPr kumimoji="0" lang="ru-RU" sz="2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  <a:p>
            <a:pPr marL="457200" indent="-457200" algn="l">
              <a:buFont typeface="Courier New" panose="02070309020205020404" pitchFamily="49" charset="0"/>
              <a:buChar char="o"/>
            </a:pPr>
            <a:endParaRPr kumimoji="0" lang="ru-RU" sz="2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kumimoji="0" lang="ru-RU" sz="4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j-ea"/>
                <a:cs typeface="+mj-cs"/>
              </a:rPr>
              <a:t>Жизненная форма растения –травянистое.                                         </a:t>
            </a:r>
            <a:endParaRPr lang="ru-RU" sz="4400" b="1" dirty="0">
              <a:solidFill>
                <a:prstClr val="black"/>
              </a:solidFill>
              <a:ea typeface="+mj-ea"/>
              <a:cs typeface="+mj-cs"/>
            </a:endParaRPr>
          </a:p>
          <a:p>
            <a:pPr algn="l"/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 </a:t>
            </a:r>
          </a:p>
          <a:p>
            <a:pPr algn="l"/>
            <a:r>
              <a:rPr lang="ru-RU" sz="4800" b="1" dirty="0">
                <a:solidFill>
                  <a:prstClr val="black"/>
                </a:solidFill>
                <a:latin typeface="Times New Roman"/>
                <a:ea typeface="+mj-ea"/>
                <a:cs typeface="+mj-cs"/>
              </a:rPr>
              <a:t> </a:t>
            </a: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   </a:t>
            </a:r>
            <a:r>
              <a:rPr kumimoji="0" lang="ru-RU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                                                                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206B0255-8020-463E-A045-617BF3C3B47F}"/>
              </a:ext>
            </a:extLst>
          </p:cNvPr>
          <p:cNvSpPr txBox="1">
            <a:spLocks/>
          </p:cNvSpPr>
          <p:nvPr/>
        </p:nvSpPr>
        <p:spPr>
          <a:xfrm>
            <a:off x="1019694" y="2210550"/>
            <a:ext cx="8811491" cy="1251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dirty="0"/>
              <a:t>Размеры</a:t>
            </a:r>
          </a:p>
        </p:txBody>
      </p:sp>
      <p:sp>
        <p:nvSpPr>
          <p:cNvPr id="9" name="Текст 5">
            <a:extLst>
              <a:ext uri="{FF2B5EF4-FFF2-40B4-BE49-F238E27FC236}">
                <a16:creationId xmlns:a16="http://schemas.microsoft.com/office/drawing/2014/main" id="{CBCAD9FE-CB39-4308-AE01-D08EF657B5A0}"/>
              </a:ext>
            </a:extLst>
          </p:cNvPr>
          <p:cNvSpPr txBox="1">
            <a:spLocks/>
          </p:cNvSpPr>
          <p:nvPr/>
        </p:nvSpPr>
        <p:spPr>
          <a:xfrm>
            <a:off x="347747" y="3405331"/>
            <a:ext cx="11651673" cy="17539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4800" b="1" dirty="0">
                <a:solidFill>
                  <a:prstClr val="black"/>
                </a:solidFill>
                <a:latin typeface="Times New Roman"/>
                <a:ea typeface="+mj-ea"/>
                <a:cs typeface="+mj-cs"/>
              </a:rPr>
              <a:t>  </a:t>
            </a:r>
          </a:p>
          <a:p>
            <a:pPr algn="l"/>
            <a:r>
              <a:rPr lang="ru-RU" sz="4800" b="1" dirty="0">
                <a:solidFill>
                  <a:prstClr val="black"/>
                </a:solidFill>
                <a:latin typeface="Times New Roman"/>
                <a:ea typeface="+mj-ea"/>
                <a:cs typeface="+mj-cs"/>
              </a:rPr>
              <a:t>     </a:t>
            </a:r>
            <a:r>
              <a:rPr lang="ru-RU" sz="2800" dirty="0">
                <a:solidFill>
                  <a:prstClr val="black"/>
                </a:solidFill>
                <a:latin typeface="Times New Roman"/>
                <a:ea typeface="+mj-ea"/>
                <a:cs typeface="+mj-cs"/>
              </a:rPr>
              <a:t>                                                               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CCEFF2-5688-4B75-A43E-09E34371AC4A}"/>
              </a:ext>
            </a:extLst>
          </p:cNvPr>
          <p:cNvSpPr txBox="1"/>
          <p:nvPr/>
        </p:nvSpPr>
        <p:spPr>
          <a:xfrm>
            <a:off x="270162" y="3681903"/>
            <a:ext cx="1106156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dirty="0"/>
              <a:t>  Краевые цветки в корзинках, воронковидные, синие или голубые, внутренние - трубчатые красно- или сине-фиолетовые, либо беловатые. Плод - обратнояйцевидная, свинцово-серая или коричнево-лиловая семянка с летучкой, длина 2,75...4,5, ширина 1,75...2,25, толщина 1...1,75мм.</a:t>
            </a:r>
          </a:p>
        </p:txBody>
      </p:sp>
    </p:spTree>
    <p:extLst>
      <p:ext uri="{BB962C8B-B14F-4D97-AF65-F5344CB8AC3E}">
        <p14:creationId xmlns:p14="http://schemas.microsoft.com/office/powerpoint/2010/main" val="7642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58FF62-6426-4D63-83AB-821803072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480" y="215736"/>
            <a:ext cx="10261467" cy="1114301"/>
          </a:xfrm>
        </p:spPr>
        <p:txBody>
          <a:bodyPr/>
          <a:lstStyle/>
          <a:p>
            <a:r>
              <a:rPr lang="ru-RU" dirty="0"/>
              <a:t>Длительность жизни растения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714169-CDF8-4E17-8B61-B2D1CB4E44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702" y="1406562"/>
            <a:ext cx="11167554" cy="979191"/>
          </a:xfrm>
        </p:spPr>
        <p:txBody>
          <a:bodyPr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dirty="0"/>
              <a:t> Многолетнее, травянистое луговое растение.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EAF9B3E-F233-4CEE-887E-D073D75AE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5</a:t>
            </a:fld>
            <a:endParaRPr lang="ru-RU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E296E03-B1B9-4088-A0A9-010570AFA492}"/>
              </a:ext>
            </a:extLst>
          </p:cNvPr>
          <p:cNvSpPr txBox="1">
            <a:spLocks/>
          </p:cNvSpPr>
          <p:nvPr/>
        </p:nvSpPr>
        <p:spPr>
          <a:xfrm>
            <a:off x="260465" y="2171742"/>
            <a:ext cx="10261467" cy="11143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Класс растения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F5E41BE6-C7F0-4110-9672-540D6DF7BC9B}"/>
              </a:ext>
            </a:extLst>
          </p:cNvPr>
          <p:cNvSpPr txBox="1">
            <a:spLocks/>
          </p:cNvSpPr>
          <p:nvPr/>
        </p:nvSpPr>
        <p:spPr>
          <a:xfrm>
            <a:off x="326968" y="3493057"/>
            <a:ext cx="11167554" cy="979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dirty="0"/>
              <a:t> Двудольные.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4D5DCEF0-D0B9-4AD9-B5DB-DEBA8D4D65CB}"/>
              </a:ext>
            </a:extLst>
          </p:cNvPr>
          <p:cNvSpPr txBox="1">
            <a:spLocks/>
          </p:cNvSpPr>
          <p:nvPr/>
        </p:nvSpPr>
        <p:spPr>
          <a:xfrm>
            <a:off x="80356" y="3915097"/>
            <a:ext cx="10261467" cy="11143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err="1"/>
              <a:t>Опушение</a:t>
            </a:r>
            <a:endParaRPr lang="ru-RU" dirty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CA8660C5-612F-4FC2-BA27-2EF50131CBA4}"/>
              </a:ext>
            </a:extLst>
          </p:cNvPr>
          <p:cNvSpPr txBox="1">
            <a:spLocks/>
          </p:cNvSpPr>
          <p:nvPr/>
        </p:nvSpPr>
        <p:spPr>
          <a:xfrm>
            <a:off x="326968" y="5029398"/>
            <a:ext cx="11167554" cy="979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dirty="0"/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2AA8DF-B271-4618-9EEE-8DAFA1C1AD8A}"/>
              </a:ext>
            </a:extLst>
          </p:cNvPr>
          <p:cNvSpPr txBox="1"/>
          <p:nvPr/>
        </p:nvSpPr>
        <p:spPr>
          <a:xfrm>
            <a:off x="863732" y="5029398"/>
            <a:ext cx="66426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Покрыты клочковатым паутинистым </a:t>
            </a:r>
            <a:r>
              <a:rPr lang="ru-RU" sz="2400" dirty="0" err="1"/>
              <a:t>опушением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57358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1972" y="520326"/>
            <a:ext cx="8433706" cy="698113"/>
          </a:xfrm>
        </p:spPr>
        <p:txBody>
          <a:bodyPr>
            <a:normAutofit/>
          </a:bodyPr>
          <a:lstStyle/>
          <a:p>
            <a:r>
              <a:rPr lang="ru-RU" dirty="0"/>
              <a:t>Корневая система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63880" y="1601546"/>
            <a:ext cx="9900458" cy="4076566"/>
          </a:xfrm>
        </p:spPr>
        <p:txBody>
          <a:bodyPr>
            <a:no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endParaRPr lang="ru-RU" b="0" i="0" dirty="0">
              <a:solidFill>
                <a:srgbClr val="333333"/>
              </a:solidFill>
              <a:effectLst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b="0" i="0" dirty="0">
                <a:solidFill>
                  <a:srgbClr val="333333"/>
                </a:solidFill>
                <a:effectLst/>
              </a:rPr>
              <a:t>Корневая система </a:t>
            </a:r>
            <a:r>
              <a:rPr lang="ru-RU" i="0" dirty="0">
                <a:solidFill>
                  <a:srgbClr val="333333"/>
                </a:solidFill>
                <a:effectLst/>
              </a:rPr>
              <a:t>стержневая</a:t>
            </a:r>
            <a:r>
              <a:rPr lang="ru-RU" b="0" i="0" dirty="0">
                <a:solidFill>
                  <a:srgbClr val="333333"/>
                </a:solidFill>
                <a:effectLst/>
              </a:rPr>
              <a:t>.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b="0" i="0" dirty="0">
                <a:solidFill>
                  <a:srgbClr val="333333"/>
                </a:solidFill>
                <a:effectLst/>
              </a:rPr>
              <a:t>Василек синий – влаголюбивое растение, размножается семенами, длительного затенения не переносит. Семянки всходят на 7-10 день, прорастают с глубины не более 4 – 7 см, сохраняют жизнеспособность в почве до трех лет.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15350" y="5811838"/>
            <a:ext cx="3080656" cy="365125"/>
          </a:xfrm>
        </p:spPr>
        <p:txBody>
          <a:bodyPr/>
          <a:lstStyle/>
          <a:p>
            <a:fld id="{9703D75F-3C8C-4373-9499-703616C11FAA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623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8C6781-089C-40BA-9E55-7F4837A82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Стебель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B798E3-3A7B-45A8-9BEA-5B2459B665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333333"/>
                </a:solidFill>
                <a:effectLst/>
              </a:rPr>
              <a:t>Стебель</a:t>
            </a:r>
            <a:r>
              <a:rPr lang="ru-RU" b="0" i="0" dirty="0">
                <a:solidFill>
                  <a:srgbClr val="333333"/>
                </a:solidFill>
                <a:effectLst/>
              </a:rPr>
              <a:t> прямой, ветвистый, до 100 сантиметров и выше, клочковато-опушенный. Самые нижние стеблевые листья лировидно-раздельные, ко времени цветения отмирают; средние — ланцетные, цельные или с узкими зубчиками у основания, верхние линейные или узко-линейные, цельные.</a:t>
            </a:r>
            <a:endParaRPr lang="ru-RU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</a:rPr>
              <a:t>Стебель покрыт </a:t>
            </a:r>
            <a:r>
              <a:rPr lang="ru-RU" b="0" i="0" dirty="0" err="1">
                <a:solidFill>
                  <a:srgbClr val="000000"/>
                </a:solidFill>
                <a:effectLst/>
              </a:rPr>
              <a:t>опушением</a:t>
            </a:r>
            <a:r>
              <a:rPr lang="ru-RU" b="0" i="0" dirty="0">
                <a:solidFill>
                  <a:srgbClr val="000000"/>
                </a:solidFill>
                <a:effectLst/>
              </a:rPr>
              <a:t>, напоминающим войлочное, но гораздо более редким. Кроме того, стебель покрыт очень короткими острыми волосками или шипиками. Они хорошо заметны на нижней стороне нижнего стебля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A793F08-E46A-491D-B175-5A465BE0F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240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B38614-4125-4A77-A8A8-FB13EA204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859" y="240674"/>
            <a:ext cx="9720943" cy="1116012"/>
          </a:xfrm>
        </p:spPr>
        <p:txBody>
          <a:bodyPr/>
          <a:lstStyle/>
          <a:p>
            <a:r>
              <a:rPr lang="ru-RU" dirty="0"/>
              <a:t>Листорасположение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600470-8FE4-47BF-B493-D353963998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891" y="2340696"/>
            <a:ext cx="11109365" cy="4015654"/>
          </a:xfrm>
        </p:spPr>
        <p:txBody>
          <a:bodyPr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dirty="0"/>
              <a:t>Листья серо-зелёного цвета, паутинисто-войлочные; нижние — </a:t>
            </a:r>
            <a:r>
              <a:rPr lang="ru-RU" dirty="0" err="1"/>
              <a:t>тройчато</a:t>
            </a:r>
            <a:r>
              <a:rPr lang="ru-RU" dirty="0"/>
              <a:t>- или перистолопастные, верхние — </a:t>
            </a:r>
            <a:r>
              <a:rPr lang="ru-RU" dirty="0" err="1"/>
              <a:t>линейные.Листорасположение</a:t>
            </a:r>
            <a:r>
              <a:rPr lang="ru-RU" dirty="0"/>
              <a:t>-мутовчатое.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3D1C731-FDF8-4972-A7E1-42C9584CA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292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B9A1DE-40D8-4084-965B-356A8439C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Видоизменения побегов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C43DCB3-DFAA-4C1E-BEFF-9B3612AE90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182" y="1831520"/>
            <a:ext cx="11190513" cy="662298"/>
          </a:xfrm>
        </p:spPr>
        <p:txBody>
          <a:bodyPr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dirty="0"/>
              <a:t>Корневища.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A8470B8-9E3C-42E3-9B68-0691FDED2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9</a:t>
            </a:fld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B6F9ECA3-BC97-434B-A385-CC0C073177A0}"/>
              </a:ext>
            </a:extLst>
          </p:cNvPr>
          <p:cNvSpPr txBox="1">
            <a:spLocks/>
          </p:cNvSpPr>
          <p:nvPr/>
        </p:nvSpPr>
        <p:spPr>
          <a:xfrm>
            <a:off x="1133499" y="2349443"/>
            <a:ext cx="9720943" cy="11160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Лист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40B3538F-66DA-48FE-A826-FF52AB7E06D3}"/>
              </a:ext>
            </a:extLst>
          </p:cNvPr>
          <p:cNvSpPr txBox="1">
            <a:spLocks/>
          </p:cNvSpPr>
          <p:nvPr/>
        </p:nvSpPr>
        <p:spPr>
          <a:xfrm>
            <a:off x="592181" y="3321079"/>
            <a:ext cx="11190513" cy="10431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sz="2400" b="0" i="0" dirty="0">
                <a:solidFill>
                  <a:srgbClr val="333333"/>
                </a:solidFill>
                <a:effectLst/>
              </a:rPr>
              <a:t>Семядольные </a:t>
            </a:r>
            <a:r>
              <a:rPr lang="ru-RU" sz="2400" i="0" dirty="0">
                <a:solidFill>
                  <a:srgbClr val="333333"/>
                </a:solidFill>
                <a:effectLst/>
              </a:rPr>
              <a:t>листья</a:t>
            </a:r>
            <a:r>
              <a:rPr lang="ru-RU" sz="2400" b="0" i="0" dirty="0">
                <a:solidFill>
                  <a:srgbClr val="333333"/>
                </a:solidFill>
                <a:effectLst/>
              </a:rPr>
              <a:t> всходов длиной 10...16, шириной 6...8 мм, слегка выемчатые, постепенно переходящие в черешок.</a:t>
            </a:r>
            <a:r>
              <a:rPr lang="ru-RU" sz="2400" b="0" i="0" dirty="0">
                <a:solidFill>
                  <a:srgbClr val="2D2D2D"/>
                </a:solidFill>
                <a:effectLst/>
              </a:rPr>
              <a:t> Жилкование листьев и семядолей петлисто-сетчатое.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79102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77C050-C11B-4F1A-AEB4-7EA778290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Цветок и соцветие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BB7B8E-9A2A-40BB-8293-307AD91E4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743" y="1752204"/>
            <a:ext cx="11190513" cy="4365964"/>
          </a:xfrm>
        </p:spPr>
        <p:txBody>
          <a:bodyPr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dirty="0"/>
              <a:t>Соцветия – корзинки – синие, с характерным венцом воронковидных цветков по краю.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dirty="0"/>
              <a:t>Цветки отличаются по окраске от синего до лилово-пурпурного. Цветочные корзинки одиночные, крупные, наружные обёртки корзинок яйцевидные с буроватым плёнчатым бахромчатым краем. Внутренние обёртки линейно-ланцетные, на концах желтоватые, с перепончатым целым или зубчатым придатком; краевые цветки в корзинках ярко-синие, </a:t>
            </a:r>
            <a:r>
              <a:rPr lang="ru-RU" dirty="0" err="1"/>
              <a:t>косоворонковидные</a:t>
            </a:r>
            <a:r>
              <a:rPr lang="ru-RU" dirty="0"/>
              <a:t>, бесплодные, внутренние — сине-фиолетовые, трубчатые, обоеполые; редко все цветки белые.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D6EA398-96EC-4100-87FB-6123E7E40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9297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9D25A7-69AE-4667-B673-14CA3A367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Плоды и семена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4FCA76-C6CE-4746-9DAA-41562217B7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743" y="1768829"/>
            <a:ext cx="11190513" cy="3484814"/>
          </a:xfrm>
        </p:spPr>
        <p:txBody>
          <a:bodyPr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i="0" dirty="0">
                <a:solidFill>
                  <a:srgbClr val="333333"/>
                </a:solidFill>
                <a:effectLst/>
              </a:rPr>
              <a:t>Плод — серая или желтовато-серая, слегка опушённая, эллипсоидально-обратнояйцевидная семянка, 3—4(4,5) мм длиной и 1,5—1,8 мм шириной. Хохолок 3—3,5 мм длиной, многорядный — внутренний втрое короче наружного, состоящий из более узких щетинок. Химический состав. Цветки василька синего содержат гликозиды </a:t>
            </a:r>
            <a:r>
              <a:rPr lang="ru-RU" i="0" dirty="0" err="1">
                <a:solidFill>
                  <a:srgbClr val="333333"/>
                </a:solidFill>
                <a:effectLst/>
              </a:rPr>
              <a:t>цикориин</a:t>
            </a:r>
            <a:r>
              <a:rPr lang="ru-RU" i="0" dirty="0">
                <a:solidFill>
                  <a:srgbClr val="333333"/>
                </a:solidFill>
                <a:effectLst/>
              </a:rPr>
              <a:t>, </a:t>
            </a:r>
            <a:r>
              <a:rPr lang="ru-RU" i="0" dirty="0" err="1">
                <a:solidFill>
                  <a:srgbClr val="333333"/>
                </a:solidFill>
                <a:effectLst/>
              </a:rPr>
              <a:t>цитаурин</a:t>
            </a:r>
            <a:r>
              <a:rPr lang="ru-RU" i="0" dirty="0">
                <a:solidFill>
                  <a:srgbClr val="333333"/>
                </a:solidFill>
                <a:effectLst/>
              </a:rPr>
              <a:t>, красящие вещества (цианин), окрашивающие цветки в синий цвет, </a:t>
            </a:r>
            <a:r>
              <a:rPr lang="ru-RU" i="0" dirty="0" err="1">
                <a:solidFill>
                  <a:srgbClr val="333333"/>
                </a:solidFill>
                <a:effectLst/>
              </a:rPr>
              <a:t>пеларгонина</a:t>
            </a:r>
            <a:r>
              <a:rPr lang="ru-RU" i="0" dirty="0">
                <a:solidFill>
                  <a:srgbClr val="333333"/>
                </a:solidFill>
                <a:effectLst/>
              </a:rPr>
              <a:t> хлорид слизи, дубильные вещества и другие соединения.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BBCD0CA-7EF1-49C1-A385-C72835B93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392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05E92BD7-5A91-491D-95BE-B1DA92967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Название семейства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CBF68E5-143D-4AEE-9CFD-4FFDC25987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241" y="1290184"/>
            <a:ext cx="11190513" cy="4707392"/>
          </a:xfrm>
        </p:spPr>
        <p:txBody>
          <a:bodyPr>
            <a:normAutofit/>
          </a:bodyPr>
          <a:lstStyle/>
          <a:p>
            <a:endParaRPr lang="ru-RU" dirty="0"/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dirty="0"/>
              <a:t>Астровые (лат. </a:t>
            </a:r>
            <a:r>
              <a:rPr lang="ru-RU" dirty="0" err="1"/>
              <a:t>Asteráceae</a:t>
            </a:r>
            <a:r>
              <a:rPr lang="ru-RU" dirty="0"/>
              <a:t>), или </a:t>
            </a:r>
            <a:r>
              <a:rPr lang="ru-RU" dirty="0" err="1"/>
              <a:t>Сложноцве́тные</a:t>
            </a:r>
            <a:r>
              <a:rPr lang="ru-RU" dirty="0"/>
              <a:t> (лат. </a:t>
            </a:r>
            <a:r>
              <a:rPr lang="ru-RU" dirty="0" err="1"/>
              <a:t>Compósitae</a:t>
            </a:r>
            <a:r>
              <a:rPr lang="ru-RU" dirty="0"/>
              <a:t>) — одно из самых больших семейств двудольных растений; включает 32 913 видов, объединённых в 1911 родов, распространённых по всему земному шару и представленных во всех климатических зонах.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999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096" y="174625"/>
            <a:ext cx="9986282" cy="1284514"/>
          </a:xfrm>
        </p:spPr>
        <p:txBody>
          <a:bodyPr>
            <a:normAutofit/>
          </a:bodyPr>
          <a:lstStyle/>
          <a:p>
            <a:r>
              <a:rPr lang="ru-RU" sz="4400" dirty="0"/>
              <a:t>Место произрастания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5300" y="1534886"/>
            <a:ext cx="11372850" cy="4669970"/>
          </a:xfrm>
        </p:spPr>
        <p:txBody>
          <a:bodyPr>
            <a:norm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endParaRPr lang="ru-RU" i="0" dirty="0">
              <a:solidFill>
                <a:srgbClr val="333333"/>
              </a:solidFill>
              <a:effectLst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i="0" dirty="0">
                <a:solidFill>
                  <a:srgbClr val="333333"/>
                </a:solidFill>
                <a:effectLst/>
              </a:rPr>
              <a:t>Места произрастания: Василёк синий </a:t>
            </a:r>
            <a:r>
              <a:rPr lang="ru-RU" b="0" i="0" dirty="0">
                <a:solidFill>
                  <a:srgbClr val="333333"/>
                </a:solidFill>
                <a:effectLst/>
              </a:rPr>
              <a:t>распространён по всей европейской территории России и вообще всей Европе. Неприхотлив, но предпочитает влажные заливные луга. Растёт как сорняк на ржаных, пшеничных и других полях.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30050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126E21-23E5-4EF7-B499-ECF09EF2E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0313" y="174172"/>
            <a:ext cx="9720943" cy="1116012"/>
          </a:xfrm>
        </p:spPr>
        <p:txBody>
          <a:bodyPr>
            <a:normAutofit/>
          </a:bodyPr>
          <a:lstStyle/>
          <a:p>
            <a:r>
              <a:rPr lang="ru-RU" dirty="0"/>
              <a:t>Использование в медицине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7EE9F1-AB53-4093-98A5-BC50240B3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062" y="1649412"/>
            <a:ext cx="11191875" cy="4706938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dirty="0"/>
              <a:t>В научной медицине василёк используется в мочегонных сборах, особенно при отёках почечного и сердечного происхождения, как противовоспалительное средство, а также как противоспазматическое при болезнях печени. Цветки в виде настоя, чая и экстрактов применяются при нефритах, нефроз нефритах, циститах, уретритах как лёгкое мочегонное средство и при заболеваниях печени и жёлчных путей как желчегонное.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ru-RU" dirty="0"/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dirty="0"/>
              <a:t>В народной медицине отвары цветков применяют при воспалительных заболеваниях глаз, зрительной утомляемости. Примочки с отваром применяют при фурункулёзе, экземе, трофических язвах, маточных кровотечениях. Отвар корзинок используют как мочегонное, при циститах, кашле и коклюше, нервных и желудочных заболеваниях, при маточных кровотечениях и поносе у детей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E37A5C3-D329-4B30-8009-539C021FB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080656" cy="365125"/>
          </a:xfrm>
        </p:spPr>
        <p:txBody>
          <a:bodyPr/>
          <a:lstStyle/>
          <a:p>
            <a:fld id="{9703D75F-3C8C-4373-9499-703616C11FAA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254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802</TotalTime>
  <Words>717</Words>
  <Application>Microsoft Office PowerPoint</Application>
  <PresentationFormat>Широкоэкранный</PresentationFormat>
  <Paragraphs>74</Paragraphs>
  <Slides>14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Courier New</vt:lpstr>
      <vt:lpstr>Times New Roman</vt:lpstr>
      <vt:lpstr>YS Text</vt:lpstr>
      <vt:lpstr>Тема Office</vt:lpstr>
      <vt:lpstr>Василёк Синий</vt:lpstr>
      <vt:lpstr>Презентация PowerPoint</vt:lpstr>
      <vt:lpstr>Общая характеристика растения</vt:lpstr>
      <vt:lpstr>Жизненная форма</vt:lpstr>
      <vt:lpstr>Длительность жизни растения</vt:lpstr>
      <vt:lpstr>Корневая система</vt:lpstr>
      <vt:lpstr>Стебель</vt:lpstr>
      <vt:lpstr>Листорасположение</vt:lpstr>
      <vt:lpstr>Видоизменения побегов</vt:lpstr>
      <vt:lpstr>Цветок и соцветие</vt:lpstr>
      <vt:lpstr>Плоды и семена</vt:lpstr>
      <vt:lpstr>Название семейства</vt:lpstr>
      <vt:lpstr>Место произрастания </vt:lpstr>
      <vt:lpstr>Использование в медицине</vt:lpstr>
    </vt:vector>
  </TitlesOfParts>
  <Company>inueco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Юлия Владиславовна Гриценко</dc:creator>
  <cp:lastModifiedBy>Елена Борисовна Кожевникова (Коломиец)</cp:lastModifiedBy>
  <cp:revision>34</cp:revision>
  <dcterms:created xsi:type="dcterms:W3CDTF">2021-01-21T04:43:00Z</dcterms:created>
  <dcterms:modified xsi:type="dcterms:W3CDTF">2023-11-29T09:26:52Z</dcterms:modified>
</cp:coreProperties>
</file>